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81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258" r:id="rId21"/>
    <p:sldId id="275" r:id="rId22"/>
    <p:sldId id="276" r:id="rId23"/>
    <p:sldId id="259" r:id="rId24"/>
    <p:sldId id="264" r:id="rId25"/>
    <p:sldId id="274" r:id="rId26"/>
    <p:sldId id="277" r:id="rId27"/>
    <p:sldId id="278" r:id="rId28"/>
    <p:sldId id="271" r:id="rId29"/>
    <p:sldId id="263" r:id="rId30"/>
    <p:sldId id="265" r:id="rId31"/>
    <p:sldId id="266" r:id="rId32"/>
    <p:sldId id="267" r:id="rId33"/>
    <p:sldId id="268" r:id="rId34"/>
    <p:sldId id="269" r:id="rId35"/>
    <p:sldId id="273" r:id="rId36"/>
    <p:sldId id="279" r:id="rId37"/>
    <p:sldId id="280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86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24883-46B4-4D7E-A907-3C41FEE4A3C2}" type="datetimeFigureOut">
              <a:rPr lang="en-US" smtClean="0"/>
              <a:pPr/>
              <a:t>2/1/2010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1F011-9CA0-46FE-844A-9BB1FD1FBA93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1941EE-D8B5-4D36-901D-538D6A6A52F5}" type="slidenum">
              <a:rPr lang="en-NZ" smtClean="0"/>
              <a:pPr/>
              <a:t>17</a:t>
            </a:fld>
            <a:endParaRPr lang="en-N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1941EE-D8B5-4D36-901D-538D6A6A52F5}" type="slidenum">
              <a:rPr lang="en-NZ" smtClean="0"/>
              <a:pPr/>
              <a:t>35</a:t>
            </a:fld>
            <a:endParaRPr lang="en-N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4531-AA9F-4262-9F3C-AF1C84D149C5}" type="datetimeFigureOut">
              <a:rPr lang="en-US" smtClean="0"/>
              <a:pPr/>
              <a:t>2/1/2010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57A64-E664-434D-9C7F-4067124F9D8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4531-AA9F-4262-9F3C-AF1C84D149C5}" type="datetimeFigureOut">
              <a:rPr lang="en-US" smtClean="0"/>
              <a:pPr/>
              <a:t>2/1/2010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57A64-E664-434D-9C7F-4067124F9D8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4531-AA9F-4262-9F3C-AF1C84D149C5}" type="datetimeFigureOut">
              <a:rPr lang="en-US" smtClean="0"/>
              <a:pPr/>
              <a:t>2/1/2010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57A64-E664-434D-9C7F-4067124F9D8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4531-AA9F-4262-9F3C-AF1C84D149C5}" type="datetimeFigureOut">
              <a:rPr lang="en-US" smtClean="0"/>
              <a:pPr/>
              <a:t>2/1/2010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57A64-E664-434D-9C7F-4067124F9D8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4531-AA9F-4262-9F3C-AF1C84D149C5}" type="datetimeFigureOut">
              <a:rPr lang="en-US" smtClean="0"/>
              <a:pPr/>
              <a:t>2/1/2010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57A64-E664-434D-9C7F-4067124F9D8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4531-AA9F-4262-9F3C-AF1C84D149C5}" type="datetimeFigureOut">
              <a:rPr lang="en-US" smtClean="0"/>
              <a:pPr/>
              <a:t>2/1/2010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57A64-E664-434D-9C7F-4067124F9D8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4531-AA9F-4262-9F3C-AF1C84D149C5}" type="datetimeFigureOut">
              <a:rPr lang="en-US" smtClean="0"/>
              <a:pPr/>
              <a:t>2/1/2010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57A64-E664-434D-9C7F-4067124F9D8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4531-AA9F-4262-9F3C-AF1C84D149C5}" type="datetimeFigureOut">
              <a:rPr lang="en-US" smtClean="0"/>
              <a:pPr/>
              <a:t>2/1/2010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57A64-E664-434D-9C7F-4067124F9D8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4531-AA9F-4262-9F3C-AF1C84D149C5}" type="datetimeFigureOut">
              <a:rPr lang="en-US" smtClean="0"/>
              <a:pPr/>
              <a:t>2/1/2010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57A64-E664-434D-9C7F-4067124F9D8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4531-AA9F-4262-9F3C-AF1C84D149C5}" type="datetimeFigureOut">
              <a:rPr lang="en-US" smtClean="0"/>
              <a:pPr/>
              <a:t>2/1/2010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57A64-E664-434D-9C7F-4067124F9D8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4531-AA9F-4262-9F3C-AF1C84D149C5}" type="datetimeFigureOut">
              <a:rPr lang="en-US" smtClean="0"/>
              <a:pPr/>
              <a:t>2/1/2010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D57A64-E664-434D-9C7F-4067124F9D81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734531-AA9F-4262-9F3C-AF1C84D149C5}" type="datetimeFigureOut">
              <a:rPr lang="en-US" smtClean="0"/>
              <a:pPr/>
              <a:t>2/1/2010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D57A64-E664-434D-9C7F-4067124F9D81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NZ" dirty="0" err="1" smtClean="0">
                <a:solidFill>
                  <a:schemeClr val="tx1"/>
                </a:solidFill>
              </a:rPr>
              <a:t>PATs</a:t>
            </a:r>
            <a:r>
              <a:rPr lang="en-NZ" dirty="0" smtClean="0">
                <a:solidFill>
                  <a:schemeClr val="tx1"/>
                </a:solidFill>
              </a:rPr>
              <a:t>: What are they and how can you use them?</a:t>
            </a:r>
            <a:endParaRPr lang="en-NZ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Using the </a:t>
            </a:r>
            <a:r>
              <a:rPr lang="en-NZ" dirty="0" err="1" smtClean="0"/>
              <a:t>stanine</a:t>
            </a:r>
            <a:r>
              <a:rPr lang="en-NZ" dirty="0" smtClean="0"/>
              <a:t> results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NZ" dirty="0" smtClean="0"/>
              <a:t>Useful when used in conjunction with other assessment data and observations (</a:t>
            </a:r>
            <a:r>
              <a:rPr lang="en-NZ" dirty="0" err="1" smtClean="0"/>
              <a:t>eg</a:t>
            </a:r>
            <a:r>
              <a:rPr lang="en-NZ" dirty="0" smtClean="0"/>
              <a:t> class observations, previous reports…)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Grouping students with similar needs and abilities.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Identifying readers requiring support:</a:t>
            </a:r>
          </a:p>
          <a:p>
            <a:pPr>
              <a:buNone/>
            </a:pPr>
            <a:r>
              <a:rPr lang="en-NZ" dirty="0" smtClean="0"/>
              <a:t>	Students who score stanine 3 and below for their year level require closer attention.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Selecting able readers for enrichment programmes:</a:t>
            </a:r>
          </a:p>
          <a:p>
            <a:pPr>
              <a:buNone/>
            </a:pPr>
            <a:r>
              <a:rPr lang="en-NZ" dirty="0" smtClean="0"/>
              <a:t>	</a:t>
            </a:r>
            <a:r>
              <a:rPr lang="en-NZ" dirty="0" err="1" smtClean="0"/>
              <a:t>Stanines</a:t>
            </a:r>
            <a:r>
              <a:rPr lang="en-NZ" dirty="0" smtClean="0"/>
              <a:t> help us identify students whose scale scores indicate high achievement for their class level. (</a:t>
            </a:r>
            <a:r>
              <a:rPr lang="en-NZ" dirty="0" err="1" smtClean="0"/>
              <a:t>Stanine</a:t>
            </a:r>
            <a:r>
              <a:rPr lang="en-NZ" dirty="0" smtClean="0"/>
              <a:t> 8 and 9)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We can analyse test results in greater depth…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b="1" dirty="0" smtClean="0"/>
              <a:t>The PATC scale or PATV scale</a:t>
            </a:r>
          </a:p>
          <a:p>
            <a:r>
              <a:rPr lang="en-NZ" dirty="0" smtClean="0"/>
              <a:t>Students comprehension and vocabulary raw test scores are converted to a scale score.  The score provides measurement on a scale that represent increasing sophistication in reading comprehension and reading vocabulary.</a:t>
            </a:r>
          </a:p>
          <a:p>
            <a:r>
              <a:rPr lang="en-NZ" dirty="0" smtClean="0"/>
              <a:t>This allows us to see if students have improved from Year 9 to Year 10.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essie reading comp.tif"/>
          <p:cNvPicPr>
            <a:picLocks noChangeAspect="1"/>
          </p:cNvPicPr>
          <p:nvPr/>
        </p:nvPicPr>
        <p:blipFill>
          <a:blip r:embed="rId2" cstate="print"/>
          <a:srcRect l="3906" t="4095" r="3125" b="8542"/>
          <a:stretch>
            <a:fillRect/>
          </a:stretch>
        </p:blipFill>
        <p:spPr>
          <a:xfrm>
            <a:off x="344279" y="1714488"/>
            <a:ext cx="8501122" cy="49350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2976" y="1071546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Sample of Reading Comprehension student report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What this report means…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b="1" dirty="0" smtClean="0"/>
              <a:t>The student scored </a:t>
            </a:r>
            <a:r>
              <a:rPr lang="en-NZ" b="1" i="1" dirty="0" smtClean="0"/>
              <a:t>92.5 </a:t>
            </a:r>
            <a:r>
              <a:rPr lang="en-NZ" b="1" dirty="0" smtClean="0"/>
              <a:t>on the scale.  </a:t>
            </a:r>
          </a:p>
          <a:p>
            <a:r>
              <a:rPr lang="en-NZ" dirty="0" smtClean="0"/>
              <a:t>Constructing meaning: She can construct meaning from a wide range of longer texts that involve unfamiliar topics and ideas, more complex grammatical structures and vocabulary.</a:t>
            </a:r>
          </a:p>
          <a:p>
            <a:r>
              <a:rPr lang="en-NZ" dirty="0" smtClean="0"/>
              <a:t>Abstract information: She can unpack abstract information eg metaphorical language and rely much less on concrete examples in the text to support her understanding.</a:t>
            </a:r>
          </a:p>
          <a:p>
            <a:r>
              <a:rPr lang="en-NZ" dirty="0" smtClean="0"/>
              <a:t>Inferences: She can link multiple pieces of information that may be far apart in a text to make inferences eg inferring character traits or themes implied by the author.  When making inferences she is able to identify and reject competing information.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14422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Stanine 9</a:t>
            </a:r>
          </a:p>
          <a:p>
            <a:endParaRPr lang="en-NZ" dirty="0" smtClean="0"/>
          </a:p>
          <a:p>
            <a:r>
              <a:rPr lang="en-NZ" dirty="0" smtClean="0"/>
              <a:t>This means she is in the top 4% of students in year 9.</a:t>
            </a:r>
          </a:p>
          <a:p>
            <a:r>
              <a:rPr lang="en-NZ" dirty="0" smtClean="0"/>
              <a:t>Easily copes with texts with a reading level of 15+.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acinta reading comp.tif"/>
          <p:cNvPicPr>
            <a:picLocks noChangeAspect="1"/>
          </p:cNvPicPr>
          <p:nvPr/>
        </p:nvPicPr>
        <p:blipFill>
          <a:blip r:embed="rId2" cstate="print"/>
          <a:srcRect l="3125" t="4704" r="2343" b="6914"/>
          <a:stretch>
            <a:fillRect/>
          </a:stretch>
        </p:blipFill>
        <p:spPr>
          <a:xfrm>
            <a:off x="928662" y="785794"/>
            <a:ext cx="7819782" cy="5028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1071546"/>
            <a:ext cx="792961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000" b="1" dirty="0" smtClean="0"/>
              <a:t>Scale score 69</a:t>
            </a:r>
          </a:p>
          <a:p>
            <a:r>
              <a:rPr lang="en-NZ" sz="2000" dirty="0" smtClean="0"/>
              <a:t>Constructing meaning: She does this from a range of texts that involve less familiar topics, ideas, grammatical structures and vocabulary.</a:t>
            </a:r>
          </a:p>
          <a:p>
            <a:r>
              <a:rPr lang="en-NZ" sz="2000" dirty="0" smtClean="0"/>
              <a:t>Abstract information: She requires fewer concrete examples in the text to support her understanding.</a:t>
            </a:r>
          </a:p>
          <a:p>
            <a:r>
              <a:rPr lang="en-NZ" sz="2000" dirty="0" smtClean="0"/>
              <a:t>Inferences: She can link several pieces of information together that are separated in a text to make inferences.</a:t>
            </a:r>
          </a:p>
          <a:p>
            <a:endParaRPr lang="en-NZ" sz="2000" b="1" dirty="0" smtClean="0"/>
          </a:p>
          <a:p>
            <a:r>
              <a:rPr lang="en-NZ" sz="2000" b="1" dirty="0" smtClean="0"/>
              <a:t>Stanine 5</a:t>
            </a:r>
          </a:p>
          <a:p>
            <a:r>
              <a:rPr lang="en-NZ" sz="2000" dirty="0" smtClean="0"/>
              <a:t>This report shows the student is in the 40-59 percentile of Year 9 students.  </a:t>
            </a:r>
          </a:p>
          <a:p>
            <a:r>
              <a:rPr lang="en-NZ" sz="2000" dirty="0" smtClean="0"/>
              <a:t>She could struggle with some reading tasks, especially those with a reading level of 15+.  </a:t>
            </a:r>
          </a:p>
          <a:p>
            <a:r>
              <a:rPr lang="en-NZ" sz="2000" dirty="0" smtClean="0"/>
              <a:t>The amount of incorrect answers in the last three texts could indicate a reading speed issue.</a:t>
            </a:r>
            <a:endParaRPr lang="en-N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Broad diagnostic uses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Performance on different types of texts </a:t>
            </a:r>
          </a:p>
          <a:p>
            <a:pPr>
              <a:buNone/>
            </a:pPr>
            <a:r>
              <a:rPr lang="en-NZ" dirty="0" smtClean="0"/>
              <a:t>	eg poem, narrative, explanation, recount, persuasive</a:t>
            </a:r>
          </a:p>
          <a:p>
            <a:r>
              <a:rPr lang="en-NZ" dirty="0" smtClean="0"/>
              <a:t>Performance on different types of comprehension questions </a:t>
            </a:r>
          </a:p>
          <a:p>
            <a:pPr>
              <a:buNone/>
            </a:pPr>
            <a:r>
              <a:rPr lang="en-NZ" dirty="0" smtClean="0"/>
              <a:t>	eg global inferences, finding information.</a:t>
            </a:r>
          </a:p>
          <a:p>
            <a:r>
              <a:rPr lang="en-NZ" dirty="0" smtClean="0"/>
              <a:t>Rate of reading </a:t>
            </a:r>
          </a:p>
          <a:p>
            <a:pPr lvl="1">
              <a:buNone/>
            </a:pPr>
            <a:r>
              <a:rPr lang="en-NZ" dirty="0" smtClean="0">
                <a:solidFill>
                  <a:schemeClr val="tx1"/>
                </a:solidFill>
              </a:rPr>
              <a:t>ie students who do not finish the test paper or who performed consistently, then have most of the last few questions incorrect.</a:t>
            </a:r>
          </a:p>
          <a:p>
            <a:pPr lvl="1">
              <a:buNone/>
            </a:pPr>
            <a:endParaRPr lang="en-NZ" dirty="0" smtClean="0">
              <a:solidFill>
                <a:schemeClr val="tx1"/>
              </a:solidFill>
            </a:endParaRPr>
          </a:p>
          <a:p>
            <a:pPr lvl="1"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So is such in-depth analysis worth it?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Cons: </a:t>
            </a:r>
          </a:p>
          <a:p>
            <a:pPr>
              <a:buNone/>
            </a:pPr>
            <a:r>
              <a:rPr lang="en-NZ" dirty="0" smtClean="0"/>
              <a:t>	Time and money</a:t>
            </a:r>
          </a:p>
          <a:p>
            <a:r>
              <a:rPr lang="en-NZ" dirty="0" smtClean="0"/>
              <a:t>Pros: </a:t>
            </a:r>
          </a:p>
          <a:p>
            <a:pPr>
              <a:buNone/>
            </a:pPr>
            <a:r>
              <a:rPr lang="en-NZ" dirty="0" smtClean="0"/>
              <a:t>	In-depth information on a student’s ability to infer and find information</a:t>
            </a:r>
          </a:p>
          <a:p>
            <a:pPr>
              <a:buNone/>
            </a:pPr>
            <a:r>
              <a:rPr lang="en-NZ" dirty="0" smtClean="0"/>
              <a:t>	Student’s ability to complete tasks on time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i="1" dirty="0" smtClean="0"/>
              <a:t>Give me your feedback over the next few weeks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 what next?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Results will be in KAMAR around week 6. Have a look, record the marks. </a:t>
            </a:r>
          </a:p>
          <a:p>
            <a:r>
              <a:rPr lang="en-NZ" dirty="0" smtClean="0"/>
              <a:t>Remember: At the most basic level, you are dealing with numbers 1-9. 9 outstanding. 1 low. </a:t>
            </a:r>
          </a:p>
          <a:p>
            <a:r>
              <a:rPr lang="en-NZ" dirty="0" smtClean="0"/>
              <a:t>Reading comp : how well they can understand what they read. </a:t>
            </a:r>
          </a:p>
          <a:p>
            <a:r>
              <a:rPr lang="en-NZ" dirty="0" smtClean="0"/>
              <a:t>Vocab: How well they understand meaning of words.</a:t>
            </a:r>
          </a:p>
          <a:p>
            <a:r>
              <a:rPr lang="en-NZ" dirty="0" smtClean="0"/>
              <a:t>Listening: How well they can listen.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Progressive Achievement Tests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Designed for the assessment of students in Years 4 to 10.</a:t>
            </a:r>
          </a:p>
          <a:p>
            <a:r>
              <a:rPr lang="en-NZ" dirty="0" smtClean="0"/>
              <a:t>English Department administers three tests: Reading Comprehension, Reading Vocabulary, and Listening</a:t>
            </a:r>
          </a:p>
          <a:p>
            <a:r>
              <a:rPr lang="en-NZ" dirty="0" smtClean="0"/>
              <a:t>Scores from the comprehension and vocabulary tests can be located on measurement scales.  These scales allow progress to be measured from Year 4 to Year 10.</a:t>
            </a:r>
          </a:p>
          <a:p>
            <a:r>
              <a:rPr lang="en-NZ" dirty="0" smtClean="0"/>
              <a:t>Scale scores can be converted into stanines, which compares student achievement to a national reference group.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Progressive Achievement Tests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Designed for the assessment of students in Years 4 to 10.</a:t>
            </a:r>
          </a:p>
          <a:p>
            <a:r>
              <a:rPr lang="en-NZ" dirty="0" smtClean="0"/>
              <a:t>English Department administers three tests: Reading Comprehension, Reading Vocabulary, and Listening</a:t>
            </a:r>
          </a:p>
          <a:p>
            <a:r>
              <a:rPr lang="en-NZ" dirty="0" smtClean="0"/>
              <a:t>Scores from the comprehension and vocabulary tests can be located on measurement scales.  These scales allow progress to be measured from Year 4 to Year 10.</a:t>
            </a:r>
          </a:p>
          <a:p>
            <a:r>
              <a:rPr lang="en-NZ" dirty="0" smtClean="0"/>
              <a:t>Scale scores can be converted into stanines, which compares student achievement to a national reference group.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But I don’t teach English or Social Studies… so why should I care?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We need to know how our students will cope with different texts.</a:t>
            </a:r>
          </a:p>
          <a:p>
            <a:r>
              <a:rPr lang="en-NZ" dirty="0" smtClean="0"/>
              <a:t>Comprehension: assesses a student’s ability to construct meaning from text.</a:t>
            </a:r>
          </a:p>
          <a:p>
            <a:r>
              <a:rPr lang="en-NZ" dirty="0" smtClean="0"/>
              <a:t>Vocabulary – assesses a student’s ability to understand the words they read.</a:t>
            </a:r>
          </a:p>
          <a:p>
            <a:r>
              <a:rPr lang="en-NZ" dirty="0" smtClean="0"/>
              <a:t>Listening – assesses recall and inference</a:t>
            </a:r>
            <a:r>
              <a:rPr lang="en-NZ" smtClean="0"/>
              <a:t>.  Ever </a:t>
            </a:r>
            <a:r>
              <a:rPr lang="en-NZ" dirty="0" smtClean="0"/>
              <a:t>wondered why a particular student never follows instructions? The PAT listening results might give you an idea why.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 How have they been used at HHS lately?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Results have been used for:</a:t>
            </a:r>
          </a:p>
          <a:p>
            <a:pPr>
              <a:buNone/>
            </a:pPr>
            <a:endParaRPr lang="en-NZ" dirty="0"/>
          </a:p>
          <a:p>
            <a:r>
              <a:rPr lang="en-NZ" dirty="0" smtClean="0"/>
              <a:t>Identifying students who require learning support</a:t>
            </a:r>
          </a:p>
          <a:p>
            <a:r>
              <a:rPr lang="en-NZ" dirty="0" smtClean="0"/>
              <a:t>Identifying students who could benefit from the peer reading programme</a:t>
            </a:r>
          </a:p>
          <a:p>
            <a:r>
              <a:rPr lang="en-NZ" dirty="0" smtClean="0"/>
              <a:t>Diagnostic information by English teachers.</a:t>
            </a:r>
          </a:p>
          <a:p>
            <a:r>
              <a:rPr lang="en-NZ" dirty="0" smtClean="0"/>
              <a:t>Also……..????</a:t>
            </a:r>
          </a:p>
          <a:p>
            <a:r>
              <a:rPr lang="en-NZ" i="1" dirty="0" smtClean="0"/>
              <a:t>The goal is for all teachers to be comfortable to access and use data to help with their knowledge of students.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A reading comp answer sheet looks like…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27836" y="1935215"/>
            <a:ext cx="3088327" cy="438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Understanding test results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b="1" dirty="0" smtClean="0"/>
              <a:t>Stanines</a:t>
            </a:r>
          </a:p>
          <a:p>
            <a:r>
              <a:rPr lang="en-NZ" dirty="0" smtClean="0"/>
              <a:t>A stanine score shows the position of a student’s achievement in relation to a representative sample of students in that year level.</a:t>
            </a:r>
          </a:p>
          <a:p>
            <a:r>
              <a:rPr lang="en-NZ" dirty="0" err="1" smtClean="0"/>
              <a:t>Stanine</a:t>
            </a:r>
            <a:r>
              <a:rPr lang="en-NZ" dirty="0" smtClean="0"/>
              <a:t> 9 represents the top 4% of students in that year level.</a:t>
            </a:r>
          </a:p>
          <a:p>
            <a:r>
              <a:rPr lang="en-NZ" dirty="0" err="1" smtClean="0"/>
              <a:t>Stanine</a:t>
            </a:r>
            <a:r>
              <a:rPr lang="en-NZ" dirty="0" smtClean="0"/>
              <a:t> 1 represents the bottom 4% of students in that year level.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Stanines</a:t>
            </a:r>
            <a:endParaRPr lang="en-NZ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NZ" dirty="0" err="1" smtClean="0"/>
                        <a:t>Stanine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Percentile rank</a:t>
                      </a:r>
                      <a:r>
                        <a:rPr lang="en-NZ" baseline="0" dirty="0" smtClean="0"/>
                        <a:t> range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>
                          <a:latin typeface="Adobe Caslon Pro"/>
                        </a:rPr>
                        <a:t>&gt;96</a:t>
                      </a:r>
                      <a:endParaRPr lang="en-NZ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Outstanding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89-95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Above 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77-88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Above 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60-76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40-59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23-39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11-22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Below 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2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4-10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Below 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1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>
                          <a:latin typeface="Adobe Caslon Pro"/>
                        </a:rPr>
                        <a:t>&lt;4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Low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9CK 2009 PAT results</a:t>
            </a:r>
            <a:endParaRPr lang="en-NZ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Listening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Reading comp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Vocab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Nick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8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err="1" smtClean="0"/>
                        <a:t>Matiu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Jessie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Scott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Emily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9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err="1" smtClean="0"/>
                        <a:t>Tajuana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Bevan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Mac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Danielle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Taylor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err="1" smtClean="0"/>
                        <a:t>Bomy</a:t>
                      </a:r>
                      <a:r>
                        <a:rPr lang="en-NZ" dirty="0" smtClean="0"/>
                        <a:t>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1471" y="1500174"/>
          <a:ext cx="8072495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384"/>
                <a:gridCol w="1896393"/>
                <a:gridCol w="2143140"/>
                <a:gridCol w="2214578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Listening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Reading</a:t>
                      </a:r>
                      <a:r>
                        <a:rPr lang="en-NZ" baseline="0" dirty="0" smtClean="0"/>
                        <a:t> comp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Vocab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Monica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Hannah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Jacinta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Elyse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Jack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Jon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William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err="1" smtClean="0"/>
                        <a:t>Yuhao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Using the </a:t>
            </a:r>
            <a:r>
              <a:rPr lang="en-NZ" dirty="0" err="1" smtClean="0"/>
              <a:t>stanine</a:t>
            </a:r>
            <a:r>
              <a:rPr lang="en-NZ" dirty="0" smtClean="0"/>
              <a:t> results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NZ" dirty="0" smtClean="0"/>
              <a:t>Useful when used in conjunction with other assessment data and observations (</a:t>
            </a:r>
            <a:r>
              <a:rPr lang="en-NZ" dirty="0" err="1" smtClean="0"/>
              <a:t>eg</a:t>
            </a:r>
            <a:r>
              <a:rPr lang="en-NZ" dirty="0" smtClean="0"/>
              <a:t> class observations, previous reports…)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Grouping students with similar needs and abilities.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Identifying readers requiring support:</a:t>
            </a:r>
          </a:p>
          <a:p>
            <a:pPr>
              <a:buNone/>
            </a:pPr>
            <a:r>
              <a:rPr lang="en-NZ" dirty="0" smtClean="0"/>
              <a:t>	Students who score stanine 3 and below for their year level require closer attention.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Selecting able readers for enrichment programmes:</a:t>
            </a:r>
          </a:p>
          <a:p>
            <a:pPr>
              <a:buNone/>
            </a:pPr>
            <a:r>
              <a:rPr lang="en-NZ" dirty="0" smtClean="0"/>
              <a:t>	</a:t>
            </a:r>
            <a:r>
              <a:rPr lang="en-NZ" dirty="0" err="1" smtClean="0"/>
              <a:t>Stanines</a:t>
            </a:r>
            <a:r>
              <a:rPr lang="en-NZ" dirty="0" smtClean="0"/>
              <a:t> help us identify students whose scale scores indicate high achievement for their class level. (</a:t>
            </a:r>
            <a:r>
              <a:rPr lang="en-NZ" dirty="0" err="1" smtClean="0"/>
              <a:t>Stanine</a:t>
            </a:r>
            <a:r>
              <a:rPr lang="en-NZ" dirty="0" smtClean="0"/>
              <a:t> 8 and 9)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We can analyse test results in greater depth…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b="1" dirty="0" smtClean="0"/>
              <a:t>The PATC scale or PATV scale</a:t>
            </a:r>
          </a:p>
          <a:p>
            <a:r>
              <a:rPr lang="en-NZ" dirty="0" smtClean="0"/>
              <a:t>Students comprehension and vocabulary raw test scores are converted to a scale score.  The score provides measurement on a scale that represent increasing sophistication in reading comprehension and reading vocabulary.</a:t>
            </a:r>
          </a:p>
          <a:p>
            <a:r>
              <a:rPr lang="en-NZ" dirty="0" smtClean="0"/>
              <a:t>This allows us to see if students have improved from Year 9 to Year 10.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But I don’t teach English or Social Studies… so why should I care?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We need to know how our students will cope with different texts.</a:t>
            </a:r>
          </a:p>
          <a:p>
            <a:r>
              <a:rPr lang="en-NZ" dirty="0" smtClean="0"/>
              <a:t>Comprehension: assesses a student’s ability to construct meaning from text.</a:t>
            </a:r>
          </a:p>
          <a:p>
            <a:r>
              <a:rPr lang="en-NZ" dirty="0" smtClean="0"/>
              <a:t>Vocabulary – assesses a student’s ability to understand the words they read.</a:t>
            </a:r>
          </a:p>
          <a:p>
            <a:r>
              <a:rPr lang="en-NZ" dirty="0" smtClean="0"/>
              <a:t>Listening – assesses recall and inference.  Ever wondered why a particular student never follows instructions? The PAT listening results might give you an idea why.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essie reading comp.tif"/>
          <p:cNvPicPr>
            <a:picLocks noChangeAspect="1"/>
          </p:cNvPicPr>
          <p:nvPr/>
        </p:nvPicPr>
        <p:blipFill>
          <a:blip r:embed="rId2" cstate="print"/>
          <a:srcRect l="3906" t="4095" r="3125" b="8542"/>
          <a:stretch>
            <a:fillRect/>
          </a:stretch>
        </p:blipFill>
        <p:spPr>
          <a:xfrm>
            <a:off x="344279" y="1714488"/>
            <a:ext cx="8501122" cy="49350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2976" y="1071546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Sample of Reading Comprehension student report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What this report means…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b="1" dirty="0" smtClean="0"/>
              <a:t>The student scored </a:t>
            </a:r>
            <a:r>
              <a:rPr lang="en-NZ" b="1" i="1" dirty="0" smtClean="0"/>
              <a:t>92.5 </a:t>
            </a:r>
            <a:r>
              <a:rPr lang="en-NZ" b="1" dirty="0" smtClean="0"/>
              <a:t>on the scale.  </a:t>
            </a:r>
          </a:p>
          <a:p>
            <a:r>
              <a:rPr lang="en-NZ" dirty="0" smtClean="0"/>
              <a:t>Constructing meaning: She can construct meaning from a wide range of longer texts that involve unfamiliar topics and ideas, more complex grammatical structures and vocabulary.</a:t>
            </a:r>
          </a:p>
          <a:p>
            <a:r>
              <a:rPr lang="en-NZ" dirty="0" smtClean="0"/>
              <a:t>Abstract information: She can unpack abstract information eg metaphorical language and rely much less on concrete examples in the text to support her understanding.</a:t>
            </a:r>
          </a:p>
          <a:p>
            <a:r>
              <a:rPr lang="en-NZ" dirty="0" smtClean="0"/>
              <a:t>Inferences: She can link multiple pieces of information that may be far apart in a text to make inferences eg inferring character traits or themes implied by the author.  When making inferences she is able to identify and reject competing information.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14422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Stanine 9</a:t>
            </a:r>
          </a:p>
          <a:p>
            <a:endParaRPr lang="en-NZ" dirty="0" smtClean="0"/>
          </a:p>
          <a:p>
            <a:r>
              <a:rPr lang="en-NZ" dirty="0" smtClean="0"/>
              <a:t>This means she is in the top 4% of students in year 9.</a:t>
            </a:r>
          </a:p>
          <a:p>
            <a:r>
              <a:rPr lang="en-NZ" dirty="0" smtClean="0"/>
              <a:t>Easily copes with texts with a reading level of 15+.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acinta reading comp.tif"/>
          <p:cNvPicPr>
            <a:picLocks noChangeAspect="1"/>
          </p:cNvPicPr>
          <p:nvPr/>
        </p:nvPicPr>
        <p:blipFill>
          <a:blip r:embed="rId2" cstate="print"/>
          <a:srcRect l="3125" t="4704" r="2343" b="6914"/>
          <a:stretch>
            <a:fillRect/>
          </a:stretch>
        </p:blipFill>
        <p:spPr>
          <a:xfrm>
            <a:off x="928662" y="785794"/>
            <a:ext cx="7819782" cy="5028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1071546"/>
            <a:ext cx="792961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000" b="1" dirty="0" smtClean="0"/>
              <a:t>Scale score 69</a:t>
            </a:r>
          </a:p>
          <a:p>
            <a:r>
              <a:rPr lang="en-NZ" sz="2000" dirty="0" smtClean="0"/>
              <a:t>Constructing meaning: She does this from a range of texts that involve less familiar topics, ideas, grammatical structures and vocabulary.</a:t>
            </a:r>
          </a:p>
          <a:p>
            <a:r>
              <a:rPr lang="en-NZ" sz="2000" dirty="0" smtClean="0"/>
              <a:t>Abstract information: She requires fewer concrete examples in the text to support her understanding.</a:t>
            </a:r>
          </a:p>
          <a:p>
            <a:r>
              <a:rPr lang="en-NZ" sz="2000" dirty="0" smtClean="0"/>
              <a:t>Inferences: She can link several pieces of information together that are separated in a text to make inferences.</a:t>
            </a:r>
          </a:p>
          <a:p>
            <a:endParaRPr lang="en-NZ" sz="2000" b="1" dirty="0" smtClean="0"/>
          </a:p>
          <a:p>
            <a:r>
              <a:rPr lang="en-NZ" sz="2000" b="1" dirty="0" smtClean="0"/>
              <a:t>Stanine 5</a:t>
            </a:r>
          </a:p>
          <a:p>
            <a:r>
              <a:rPr lang="en-NZ" sz="2000" dirty="0" smtClean="0"/>
              <a:t>This report shows the student is in the 40-59 percentile of Year 9 students.  </a:t>
            </a:r>
          </a:p>
          <a:p>
            <a:r>
              <a:rPr lang="en-NZ" sz="2000" dirty="0" smtClean="0"/>
              <a:t>She could struggle with some reading tasks, especially those with a reading level of 15+.  </a:t>
            </a:r>
          </a:p>
          <a:p>
            <a:r>
              <a:rPr lang="en-NZ" sz="2000" dirty="0" smtClean="0"/>
              <a:t>The amount of incorrect answers in the last three texts could indicate a reading speed issue.</a:t>
            </a:r>
            <a:endParaRPr lang="en-N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Broad diagnostic uses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Performance on different types of texts </a:t>
            </a:r>
          </a:p>
          <a:p>
            <a:pPr>
              <a:buNone/>
            </a:pPr>
            <a:r>
              <a:rPr lang="en-NZ" dirty="0" smtClean="0"/>
              <a:t>	eg poem, narrative, explanation, recount, persuasive</a:t>
            </a:r>
          </a:p>
          <a:p>
            <a:r>
              <a:rPr lang="en-NZ" dirty="0" smtClean="0"/>
              <a:t>Performance on different types of comprehension questions </a:t>
            </a:r>
          </a:p>
          <a:p>
            <a:pPr>
              <a:buNone/>
            </a:pPr>
            <a:r>
              <a:rPr lang="en-NZ" dirty="0" smtClean="0"/>
              <a:t>	eg global inferences, finding information.</a:t>
            </a:r>
          </a:p>
          <a:p>
            <a:r>
              <a:rPr lang="en-NZ" dirty="0" smtClean="0"/>
              <a:t>Rate of reading </a:t>
            </a:r>
          </a:p>
          <a:p>
            <a:pPr lvl="1">
              <a:buNone/>
            </a:pPr>
            <a:r>
              <a:rPr lang="en-NZ" dirty="0" smtClean="0">
                <a:solidFill>
                  <a:schemeClr val="tx1"/>
                </a:solidFill>
              </a:rPr>
              <a:t>ie students who do not finish the test paper or who performed consistently, then have most of the last few questions incorrect.</a:t>
            </a:r>
          </a:p>
          <a:p>
            <a:pPr lvl="1">
              <a:buNone/>
            </a:pPr>
            <a:endParaRPr lang="en-NZ" dirty="0" smtClean="0">
              <a:solidFill>
                <a:schemeClr val="tx1"/>
              </a:solidFill>
            </a:endParaRPr>
          </a:p>
          <a:p>
            <a:pPr lvl="1"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So is such in-depth analysis worth it?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Cons: </a:t>
            </a:r>
          </a:p>
          <a:p>
            <a:pPr>
              <a:buNone/>
            </a:pPr>
            <a:r>
              <a:rPr lang="en-NZ" dirty="0" smtClean="0"/>
              <a:t>	Time and money</a:t>
            </a:r>
          </a:p>
          <a:p>
            <a:r>
              <a:rPr lang="en-NZ" dirty="0" smtClean="0"/>
              <a:t>Pros: </a:t>
            </a:r>
          </a:p>
          <a:p>
            <a:pPr>
              <a:buNone/>
            </a:pPr>
            <a:r>
              <a:rPr lang="en-NZ" dirty="0" smtClean="0"/>
              <a:t>	In-depth information on a student’s ability to infer and find information</a:t>
            </a:r>
          </a:p>
          <a:p>
            <a:pPr>
              <a:buNone/>
            </a:pPr>
            <a:r>
              <a:rPr lang="en-NZ" dirty="0" smtClean="0"/>
              <a:t>	Student’s ability to complete tasks on time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i="1" dirty="0" smtClean="0"/>
              <a:t>Give me your feedback over the next few weeks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 what next?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Results will be in KAMAR around week 6. Have a look, record the marks. </a:t>
            </a:r>
          </a:p>
          <a:p>
            <a:r>
              <a:rPr lang="en-NZ" dirty="0" smtClean="0"/>
              <a:t>Remember: At the most basic level, you are dealing with numbers 1-9. 9 outstanding. 1 low. </a:t>
            </a:r>
          </a:p>
          <a:p>
            <a:r>
              <a:rPr lang="en-NZ" dirty="0" smtClean="0"/>
              <a:t>Reading comp : how well they can understand what they read. </a:t>
            </a:r>
          </a:p>
          <a:p>
            <a:r>
              <a:rPr lang="en-NZ" dirty="0" smtClean="0"/>
              <a:t>Vocab: How well they understand meaning of words.</a:t>
            </a:r>
          </a:p>
          <a:p>
            <a:r>
              <a:rPr lang="en-NZ" dirty="0" smtClean="0"/>
              <a:t>Listening: How well they can listen.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 How have they been used at HHS lately?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Results have been used for:</a:t>
            </a:r>
          </a:p>
          <a:p>
            <a:pPr>
              <a:buNone/>
            </a:pPr>
            <a:endParaRPr lang="en-NZ" dirty="0"/>
          </a:p>
          <a:p>
            <a:r>
              <a:rPr lang="en-NZ" dirty="0" smtClean="0"/>
              <a:t>Identifying students who require learning support</a:t>
            </a:r>
          </a:p>
          <a:p>
            <a:r>
              <a:rPr lang="en-NZ" dirty="0" smtClean="0"/>
              <a:t>Identifying students who could benefit from the peer reading programme</a:t>
            </a:r>
          </a:p>
          <a:p>
            <a:r>
              <a:rPr lang="en-NZ" dirty="0" smtClean="0"/>
              <a:t>Diagnostic information by English teachers.</a:t>
            </a:r>
          </a:p>
          <a:p>
            <a:r>
              <a:rPr lang="en-NZ" dirty="0" smtClean="0"/>
              <a:t>Also……..????</a:t>
            </a:r>
          </a:p>
          <a:p>
            <a:r>
              <a:rPr lang="en-NZ" i="1" dirty="0" smtClean="0"/>
              <a:t>The goal is for all teachers to be comfortable to access and use data to help with their knowledge of students.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A reading comp answer sheet looks like…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27836" y="1935215"/>
            <a:ext cx="3088327" cy="438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Understanding test results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b="1" dirty="0" smtClean="0"/>
              <a:t>Stanines</a:t>
            </a:r>
          </a:p>
          <a:p>
            <a:r>
              <a:rPr lang="en-NZ" dirty="0" smtClean="0"/>
              <a:t>A stanine score shows the position of a student’s achievement in relation to a representative sample of students in that year level.</a:t>
            </a:r>
          </a:p>
          <a:p>
            <a:r>
              <a:rPr lang="en-NZ" dirty="0" err="1" smtClean="0"/>
              <a:t>Stanine</a:t>
            </a:r>
            <a:r>
              <a:rPr lang="en-NZ" dirty="0" smtClean="0"/>
              <a:t> 9 represents the top 4% of students in that year level.</a:t>
            </a:r>
          </a:p>
          <a:p>
            <a:r>
              <a:rPr lang="en-NZ" dirty="0" err="1" smtClean="0"/>
              <a:t>Stanine</a:t>
            </a:r>
            <a:r>
              <a:rPr lang="en-NZ" dirty="0" smtClean="0"/>
              <a:t> 1 represents the bottom 4% of students in that year level.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Stanines</a:t>
            </a:r>
            <a:endParaRPr lang="en-NZ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NZ" dirty="0" err="1" smtClean="0"/>
                        <a:t>Stanine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Percentile rank</a:t>
                      </a:r>
                      <a:r>
                        <a:rPr lang="en-NZ" baseline="0" dirty="0" smtClean="0"/>
                        <a:t> range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>
                          <a:latin typeface="Adobe Caslon Pro"/>
                        </a:rPr>
                        <a:t>&gt;96</a:t>
                      </a:r>
                      <a:endParaRPr lang="en-NZ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Outstanding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89-95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Above 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77-88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Above 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60-76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40-59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23-39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11-22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Below 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2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4-10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Below average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1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>
                          <a:latin typeface="Adobe Caslon Pro"/>
                        </a:rPr>
                        <a:t>&lt;4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Low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9CK 2009 PAT results</a:t>
            </a:r>
            <a:endParaRPr lang="en-NZ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Listening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Reading comp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Vocab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Nick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8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err="1" smtClean="0"/>
                        <a:t>Matiu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Jessie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Scott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Emily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9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err="1" smtClean="0"/>
                        <a:t>Tajuana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Bevan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Mac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Danielle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Taylor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err="1" smtClean="0"/>
                        <a:t>Bomy</a:t>
                      </a:r>
                      <a:r>
                        <a:rPr lang="en-NZ" dirty="0" smtClean="0"/>
                        <a:t>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1471" y="1500174"/>
          <a:ext cx="8072495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384"/>
                <a:gridCol w="1896393"/>
                <a:gridCol w="2143140"/>
                <a:gridCol w="2214578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Listening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Reading</a:t>
                      </a:r>
                      <a:r>
                        <a:rPr lang="en-NZ" baseline="0" dirty="0" smtClean="0"/>
                        <a:t> comp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Vocab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Monica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Hannah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Jacinta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Elyse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Jack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Jon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William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err="1" smtClean="0"/>
                        <a:t>Yuhao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465</TotalTime>
  <Words>1706</Words>
  <Application>Microsoft Office PowerPoint</Application>
  <PresentationFormat>On-screen Show (4:3)</PresentationFormat>
  <Paragraphs>385</Paragraphs>
  <Slides>37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Flow</vt:lpstr>
      <vt:lpstr>PATs: What are they and how can you use them?</vt:lpstr>
      <vt:lpstr>Progressive Achievement Tests</vt:lpstr>
      <vt:lpstr>But I don’t teach English or Social Studies… so why should I care?</vt:lpstr>
      <vt:lpstr>  How have they been used at HHS lately?</vt:lpstr>
      <vt:lpstr>A reading comp answer sheet looks like…</vt:lpstr>
      <vt:lpstr>Understanding test results</vt:lpstr>
      <vt:lpstr>Stanines</vt:lpstr>
      <vt:lpstr>9CK 2009 PAT results</vt:lpstr>
      <vt:lpstr>Slide 9</vt:lpstr>
      <vt:lpstr>Using the stanine results</vt:lpstr>
      <vt:lpstr>We can analyse test results in greater depth…</vt:lpstr>
      <vt:lpstr>Slide 12</vt:lpstr>
      <vt:lpstr>What this report means…</vt:lpstr>
      <vt:lpstr>Slide 14</vt:lpstr>
      <vt:lpstr>Slide 15</vt:lpstr>
      <vt:lpstr>Slide 16</vt:lpstr>
      <vt:lpstr>Broad diagnostic uses</vt:lpstr>
      <vt:lpstr>So is such in-depth analysis worth it?</vt:lpstr>
      <vt:lpstr>So what next?</vt:lpstr>
      <vt:lpstr>Progressive Achievement Tests</vt:lpstr>
      <vt:lpstr>But I don’t teach English or Social Studies… so why should I care?</vt:lpstr>
      <vt:lpstr>  How have they been used at HHS lately?</vt:lpstr>
      <vt:lpstr>A reading comp answer sheet looks like…</vt:lpstr>
      <vt:lpstr>Understanding test results</vt:lpstr>
      <vt:lpstr>Stanines</vt:lpstr>
      <vt:lpstr>9CK 2009 PAT results</vt:lpstr>
      <vt:lpstr>Slide 27</vt:lpstr>
      <vt:lpstr>Using the stanine results</vt:lpstr>
      <vt:lpstr>We can analyse test results in greater depth…</vt:lpstr>
      <vt:lpstr>Slide 30</vt:lpstr>
      <vt:lpstr>What this report means…</vt:lpstr>
      <vt:lpstr>Slide 32</vt:lpstr>
      <vt:lpstr>Slide 33</vt:lpstr>
      <vt:lpstr>Slide 34</vt:lpstr>
      <vt:lpstr>Broad diagnostic uses</vt:lpstr>
      <vt:lpstr>So is such in-depth analysis worth it?</vt:lpstr>
      <vt:lpstr>So what next?</vt:lpstr>
    </vt:vector>
  </TitlesOfParts>
  <Company>Hillcrest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PATs: What are they and how can you use them…</dc:title>
  <dc:creator>abaumberg</dc:creator>
  <cp:lastModifiedBy>abaumberg</cp:lastModifiedBy>
  <cp:revision>29</cp:revision>
  <dcterms:created xsi:type="dcterms:W3CDTF">2010-01-30T04:35:07Z</dcterms:created>
  <dcterms:modified xsi:type="dcterms:W3CDTF">2010-02-01T02:34:00Z</dcterms:modified>
</cp:coreProperties>
</file>