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08" y="-1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6B23F15-AD18-48EB-A3C3-EF029A7AED3C}" type="datetimeFigureOut">
              <a:rPr lang="en-US" smtClean="0"/>
              <a:t>3/2/2010</a:t>
            </a:fld>
            <a:endParaRPr lang="en-NZ"/>
          </a:p>
        </p:txBody>
      </p:sp>
      <p:sp>
        <p:nvSpPr>
          <p:cNvPr id="19" name="Footer Placeholder 18"/>
          <p:cNvSpPr>
            <a:spLocks noGrp="1"/>
          </p:cNvSpPr>
          <p:nvPr>
            <p:ph type="ftr" sz="quarter" idx="11"/>
          </p:nvPr>
        </p:nvSpPr>
        <p:spPr/>
        <p:txBody>
          <a:bodyPr/>
          <a:lstStyle/>
          <a:p>
            <a:endParaRPr lang="en-NZ"/>
          </a:p>
        </p:txBody>
      </p:sp>
      <p:sp>
        <p:nvSpPr>
          <p:cNvPr id="27" name="Slide Number Placeholder 26"/>
          <p:cNvSpPr>
            <a:spLocks noGrp="1"/>
          </p:cNvSpPr>
          <p:nvPr>
            <p:ph type="sldNum" sz="quarter" idx="12"/>
          </p:nvPr>
        </p:nvSpPr>
        <p:spPr/>
        <p:txBody>
          <a:bodyPr/>
          <a:lstStyle/>
          <a:p>
            <a:fld id="{204B2DD8-9926-48EA-851B-BFD37D775D67}"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B23F15-AD18-48EB-A3C3-EF029A7AED3C}" type="datetimeFigureOut">
              <a:rPr lang="en-US" smtClean="0"/>
              <a:t>3/2/2010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04B2DD8-9926-48EA-851B-BFD37D775D67}"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B23F15-AD18-48EB-A3C3-EF029A7AED3C}" type="datetimeFigureOut">
              <a:rPr lang="en-US" smtClean="0"/>
              <a:t>3/2/2010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04B2DD8-9926-48EA-851B-BFD37D775D67}"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B23F15-AD18-48EB-A3C3-EF029A7AED3C}" type="datetimeFigureOut">
              <a:rPr lang="en-US" smtClean="0"/>
              <a:t>3/2/2010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04B2DD8-9926-48EA-851B-BFD37D775D67}"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6B23F15-AD18-48EB-A3C3-EF029A7AED3C}" type="datetimeFigureOut">
              <a:rPr lang="en-US" smtClean="0"/>
              <a:t>3/2/2010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04B2DD8-9926-48EA-851B-BFD37D775D67}"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6B23F15-AD18-48EB-A3C3-EF029A7AED3C}" type="datetimeFigureOut">
              <a:rPr lang="en-US" smtClean="0"/>
              <a:t>3/2/2010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04B2DD8-9926-48EA-851B-BFD37D775D67}"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6B23F15-AD18-48EB-A3C3-EF029A7AED3C}" type="datetimeFigureOut">
              <a:rPr lang="en-US" smtClean="0"/>
              <a:t>3/2/2010</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204B2DD8-9926-48EA-851B-BFD37D775D67}"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6B23F15-AD18-48EB-A3C3-EF029A7AED3C}" type="datetimeFigureOut">
              <a:rPr lang="en-US" smtClean="0"/>
              <a:t>3/2/2010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204B2DD8-9926-48EA-851B-BFD37D775D67}"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B23F15-AD18-48EB-A3C3-EF029A7AED3C}" type="datetimeFigureOut">
              <a:rPr lang="en-US" smtClean="0"/>
              <a:t>3/2/2010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204B2DD8-9926-48EA-851B-BFD37D775D67}"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6B23F15-AD18-48EB-A3C3-EF029A7AED3C}" type="datetimeFigureOut">
              <a:rPr lang="en-US" smtClean="0"/>
              <a:t>3/2/2010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04B2DD8-9926-48EA-851B-BFD37D775D67}"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6B23F15-AD18-48EB-A3C3-EF029A7AED3C}" type="datetimeFigureOut">
              <a:rPr lang="en-US" smtClean="0"/>
              <a:t>3/2/2010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077200" y="6356350"/>
            <a:ext cx="609600" cy="365125"/>
          </a:xfrm>
        </p:spPr>
        <p:txBody>
          <a:bodyPr/>
          <a:lstStyle/>
          <a:p>
            <a:fld id="{204B2DD8-9926-48EA-851B-BFD37D775D67}" type="slidenum">
              <a:rPr lang="en-NZ" smtClean="0"/>
              <a:t>‹#›</a:t>
            </a:fld>
            <a:endParaRPr lang="en-NZ"/>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6B23F15-AD18-48EB-A3C3-EF029A7AED3C}" type="datetimeFigureOut">
              <a:rPr lang="en-US" smtClean="0"/>
              <a:t>3/2/2010</a:t>
            </a:fld>
            <a:endParaRPr lang="en-N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04B2DD8-9926-48EA-851B-BFD37D775D67}" type="slidenum">
              <a:rPr lang="en-NZ" smtClean="0"/>
              <a:t>‹#›</a:t>
            </a:fld>
            <a:endParaRPr lang="en-NZ"/>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latin typeface="Harrington" pitchFamily="82" charset="0"/>
              </a:rPr>
              <a:t>How to Write a Fantasy Novel</a:t>
            </a:r>
            <a:endParaRPr lang="en-NZ" dirty="0">
              <a:latin typeface="Harrington" pitchFamily="82" charset="0"/>
            </a:endParaRPr>
          </a:p>
        </p:txBody>
      </p:sp>
      <p:sp>
        <p:nvSpPr>
          <p:cNvPr id="3" name="Subtitle 2"/>
          <p:cNvSpPr>
            <a:spLocks noGrp="1"/>
          </p:cNvSpPr>
          <p:nvPr>
            <p:ph type="subTitle" idx="1"/>
          </p:nvPr>
        </p:nvSpPr>
        <p:spPr/>
        <p:txBody>
          <a:bodyPr/>
          <a:lstStyle/>
          <a:p>
            <a:r>
              <a:rPr lang="en-NZ" b="1" dirty="0" smtClean="0">
                <a:latin typeface="Poornut" pitchFamily="2" charset="0"/>
              </a:rPr>
              <a:t>Take a teaspoon of this; add a pinch of that… before you know it you have the makings of a bestseller. </a:t>
            </a:r>
          </a:p>
          <a:p>
            <a:r>
              <a:rPr lang="en-NZ" b="1" dirty="0" smtClean="0">
                <a:latin typeface="Poornut" pitchFamily="2" charset="0"/>
              </a:rPr>
              <a:t>Yeah, right!</a:t>
            </a:r>
            <a:endParaRPr lang="en-NZ" b="1" dirty="0">
              <a:latin typeface="Poornut"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to="" calcmode="lin" valueType="num">
                                      <p:cBhvr>
                                        <p:cTn id="17"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NZ" b="1" dirty="0" smtClean="0">
                <a:latin typeface="Harrington" pitchFamily="82" charset="0"/>
              </a:rPr>
              <a:t>The Map</a:t>
            </a:r>
            <a:endParaRPr lang="en-NZ" b="1" dirty="0">
              <a:latin typeface="Harrington" pitchFamily="82" charset="0"/>
            </a:endParaRPr>
          </a:p>
        </p:txBody>
      </p:sp>
      <p:sp>
        <p:nvSpPr>
          <p:cNvPr id="3" name="Content Placeholder 2"/>
          <p:cNvSpPr>
            <a:spLocks noGrp="1"/>
          </p:cNvSpPr>
          <p:nvPr>
            <p:ph idx="1"/>
          </p:nvPr>
        </p:nvSpPr>
        <p:spPr/>
        <p:txBody>
          <a:bodyPr/>
          <a:lstStyle/>
          <a:p>
            <a:r>
              <a:rPr lang="en-NZ" dirty="0" smtClean="0"/>
              <a:t>If you don’t have an accurate map, readers will find faults in your placement of events, battles, etc. For example:</a:t>
            </a:r>
          </a:p>
          <a:p>
            <a:r>
              <a:rPr lang="en-NZ" dirty="0" smtClean="0"/>
              <a:t>Suggest how this can be done simply(?????)</a:t>
            </a: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slide(fromBottom)">
                                      <p:cBhvr>
                                        <p:cTn id="1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NZ" sz="4400" b="1" dirty="0" smtClean="0">
                <a:latin typeface="Harrington" pitchFamily="82" charset="0"/>
              </a:rPr>
              <a:t>The items you need</a:t>
            </a:r>
            <a:endParaRPr lang="en-NZ" sz="4400" b="1" dirty="0">
              <a:latin typeface="Harrington" pitchFamily="82" charset="0"/>
            </a:endParaRPr>
          </a:p>
        </p:txBody>
      </p:sp>
      <p:sp>
        <p:nvSpPr>
          <p:cNvPr id="3" name="Content Placeholder 2"/>
          <p:cNvSpPr>
            <a:spLocks noGrp="1"/>
          </p:cNvSpPr>
          <p:nvPr>
            <p:ph idx="1"/>
          </p:nvPr>
        </p:nvSpPr>
        <p:spPr/>
        <p:txBody>
          <a:bodyPr/>
          <a:lstStyle/>
          <a:p>
            <a:r>
              <a:rPr lang="en-NZ" i="1" dirty="0" smtClean="0"/>
              <a:t>The Riven Quest</a:t>
            </a:r>
            <a:r>
              <a:rPr lang="en-NZ" dirty="0" smtClean="0"/>
              <a:t>, by David and Leigh </a:t>
            </a:r>
            <a:r>
              <a:rPr lang="en-NZ" dirty="0" err="1" smtClean="0"/>
              <a:t>Eddings</a:t>
            </a:r>
            <a:r>
              <a:rPr lang="en-NZ" dirty="0" smtClean="0"/>
              <a:t>, discusses the formulae for writing a fantasy novel. All of these are not necessarily required, but the certainly help!</a:t>
            </a:r>
          </a:p>
          <a:p>
            <a:r>
              <a:rPr lang="en-NZ" dirty="0" smtClean="0"/>
              <a:t>Most fantasy writers set their novels in a different world: </a:t>
            </a:r>
            <a:r>
              <a:rPr lang="en-NZ" dirty="0" err="1" smtClean="0"/>
              <a:t>Pern</a:t>
            </a:r>
            <a:r>
              <a:rPr lang="en-NZ" dirty="0" smtClean="0"/>
              <a:t>, </a:t>
            </a:r>
            <a:r>
              <a:rPr lang="en-NZ" dirty="0" err="1" smtClean="0"/>
              <a:t>Narnia</a:t>
            </a:r>
            <a:r>
              <a:rPr lang="en-NZ" dirty="0" smtClean="0"/>
              <a:t>, Forgotten Realms.</a:t>
            </a:r>
          </a:p>
          <a:p>
            <a:r>
              <a:rPr lang="en-NZ" dirty="0" smtClean="0"/>
              <a:t>If the Fantasy features humans, there is either a different time frame (Middle Earth) or a clash of worlds (Harry Potter).</a:t>
            </a:r>
            <a:endParaRPr lang="en-NZ"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NZ" b="1" dirty="0" smtClean="0">
                <a:latin typeface="Harrington" pitchFamily="82" charset="0"/>
              </a:rPr>
              <a:t>Item no. 1: The Quest</a:t>
            </a:r>
            <a:endParaRPr lang="en-NZ" b="1" dirty="0">
              <a:latin typeface="Harrington" pitchFamily="82" charset="0"/>
            </a:endParaRPr>
          </a:p>
        </p:txBody>
      </p:sp>
      <p:sp>
        <p:nvSpPr>
          <p:cNvPr id="3" name="Content Placeholder 2"/>
          <p:cNvSpPr>
            <a:spLocks noGrp="1"/>
          </p:cNvSpPr>
          <p:nvPr>
            <p:ph idx="1"/>
          </p:nvPr>
        </p:nvSpPr>
        <p:spPr/>
        <p:txBody>
          <a:bodyPr/>
          <a:lstStyle/>
          <a:p>
            <a:r>
              <a:rPr lang="en-NZ" dirty="0" smtClean="0"/>
              <a:t>This is a search for something, someone, or a specific mission. It is at the core of the plot.</a:t>
            </a:r>
          </a:p>
          <a:p>
            <a:r>
              <a:rPr lang="en-NZ" dirty="0" smtClean="0"/>
              <a:t>“The quest gives you an excuse to dash around and meet new people. Otherwise, you stay home and grow turnips, or something.”</a:t>
            </a:r>
          </a:p>
          <a:p>
            <a:r>
              <a:rPr lang="en-NZ" dirty="0" smtClean="0"/>
              <a:t>What are some examples?</a:t>
            </a:r>
            <a:endParaRPr lang="en-N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NZ" b="1" dirty="0" smtClean="0">
                <a:latin typeface="Harrington" pitchFamily="82" charset="0"/>
              </a:rPr>
              <a:t>Item no. 2: The Magic Thingamajig</a:t>
            </a:r>
            <a:endParaRPr lang="en-NZ" b="1" dirty="0">
              <a:latin typeface="Harrington" pitchFamily="82" charset="0"/>
            </a:endParaRPr>
          </a:p>
        </p:txBody>
      </p:sp>
      <p:sp>
        <p:nvSpPr>
          <p:cNvPr id="3" name="Content Placeholder 2"/>
          <p:cNvSpPr>
            <a:spLocks noGrp="1"/>
          </p:cNvSpPr>
          <p:nvPr>
            <p:ph idx="1"/>
          </p:nvPr>
        </p:nvSpPr>
        <p:spPr/>
        <p:txBody>
          <a:bodyPr/>
          <a:lstStyle/>
          <a:p>
            <a:r>
              <a:rPr lang="en-NZ" dirty="0" smtClean="0"/>
              <a:t>The OBJECT of the quest – the Holy Grail; The Ring; the MAGIC JEWEL. </a:t>
            </a:r>
          </a:p>
          <a:p>
            <a:r>
              <a:rPr lang="en-NZ" dirty="0" smtClean="0"/>
              <a:t>However, the “magic thingamajig” doesn’t necessarily have to be an object: it can be an OBJECTIVE.</a:t>
            </a:r>
          </a:p>
          <a:p>
            <a:r>
              <a:rPr lang="en-NZ" dirty="0" smtClean="0"/>
              <a:t>A what? Have a look </a:t>
            </a:r>
            <a:r>
              <a:rPr lang="en-NZ" dirty="0" smtClean="0"/>
              <a:t>at this</a:t>
            </a:r>
            <a:r>
              <a:rPr lang="en-NZ" dirty="0" smtClean="0"/>
              <a:t>… http</a:t>
            </a:r>
            <a:r>
              <a:rPr lang="en-NZ" dirty="0" smtClean="0"/>
              <a:t>://www.youtube.com/watch?v=V1emtr5FKcc&amp;feature=related</a:t>
            </a: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NZ" b="1" dirty="0" smtClean="0">
                <a:latin typeface="Harrington" pitchFamily="82" charset="0"/>
              </a:rPr>
              <a:t>Item no. 3: The Hero</a:t>
            </a:r>
            <a:endParaRPr lang="en-NZ" b="1" dirty="0">
              <a:latin typeface="Harrington" pitchFamily="82" charset="0"/>
            </a:endParaRPr>
          </a:p>
        </p:txBody>
      </p:sp>
      <p:sp>
        <p:nvSpPr>
          <p:cNvPr id="3" name="Content Placeholder 2"/>
          <p:cNvSpPr>
            <a:spLocks noGrp="1"/>
          </p:cNvSpPr>
          <p:nvPr>
            <p:ph idx="1"/>
          </p:nvPr>
        </p:nvSpPr>
        <p:spPr/>
        <p:txBody>
          <a:bodyPr/>
          <a:lstStyle/>
          <a:p>
            <a:r>
              <a:rPr lang="en-NZ" dirty="0" smtClean="0"/>
              <a:t>Brave</a:t>
            </a:r>
          </a:p>
          <a:p>
            <a:r>
              <a:rPr lang="en-NZ" dirty="0" smtClean="0"/>
              <a:t>Muscular</a:t>
            </a:r>
          </a:p>
          <a:p>
            <a:r>
              <a:rPr lang="en-NZ" dirty="0" smtClean="0"/>
              <a:t>Handsome</a:t>
            </a:r>
          </a:p>
          <a:p>
            <a:r>
              <a:rPr lang="en-NZ" dirty="0" smtClean="0"/>
              <a:t>Dumb.</a:t>
            </a:r>
          </a:p>
          <a:p>
            <a:r>
              <a:rPr lang="en-NZ" dirty="0" smtClean="0"/>
              <a:t>Dumb? Let’s discuss this.</a:t>
            </a:r>
          </a:p>
          <a:p>
            <a:r>
              <a:rPr lang="en-NZ" dirty="0" smtClean="0"/>
              <a:t>If he’s so clever, then why would he need…</a:t>
            </a: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nodeType="clickEffect">
                                  <p:stCondLst>
                                    <p:cond delay="0"/>
                                  </p:stCondLst>
                                  <p:iterate type="lt">
                                    <p:tmPct val="50000"/>
                                  </p:iterate>
                                  <p:childTnLst>
                                    <p:set>
                                      <p:cBhvr>
                                        <p:cTn id="11"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2"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4" dur="80"/>
                                        <p:tgtEl>
                                          <p:spTgt spid="3">
                                            <p:txEl>
                                              <p:pRg st="0" end="0"/>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nodeType="clickEffect">
                                  <p:stCondLst>
                                    <p:cond delay="0"/>
                                  </p:stCondLst>
                                  <p:iterate type="lt">
                                    <p:tmPct val="50000"/>
                                  </p:iterate>
                                  <p:childTnLst>
                                    <p:set>
                                      <p:cBhvr>
                                        <p:cTn id="18"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9"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1" dur="80"/>
                                        <p:tgtEl>
                                          <p:spTgt spid="3">
                                            <p:txEl>
                                              <p:pRg st="1" end="1"/>
                                            </p:txEl>
                                          </p:spTgt>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checkerboard(across)">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wipe(down)">
                                      <p:cBhvr>
                                        <p:cTn id="31" dur="580">
                                          <p:stCondLst>
                                            <p:cond delay="0"/>
                                          </p:stCondLst>
                                        </p:cTn>
                                        <p:tgtEl>
                                          <p:spTgt spid="3">
                                            <p:txEl>
                                              <p:pRg st="3" end="3"/>
                                            </p:txEl>
                                          </p:spTgt>
                                        </p:tgtEl>
                                      </p:cBhvr>
                                    </p:animEffect>
                                    <p:anim calcmode="lin" valueType="num">
                                      <p:cBhvr>
                                        <p:cTn id="3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37" dur="26">
                                          <p:stCondLst>
                                            <p:cond delay="650"/>
                                          </p:stCondLst>
                                        </p:cTn>
                                        <p:tgtEl>
                                          <p:spTgt spid="3">
                                            <p:txEl>
                                              <p:pRg st="3" end="3"/>
                                            </p:txEl>
                                          </p:spTgt>
                                        </p:tgtEl>
                                      </p:cBhvr>
                                      <p:to x="100000" y="60000"/>
                                    </p:animScale>
                                    <p:animScale>
                                      <p:cBhvr>
                                        <p:cTn id="38" dur="166" decel="50000">
                                          <p:stCondLst>
                                            <p:cond delay="676"/>
                                          </p:stCondLst>
                                        </p:cTn>
                                        <p:tgtEl>
                                          <p:spTgt spid="3">
                                            <p:txEl>
                                              <p:pRg st="3" end="3"/>
                                            </p:txEl>
                                          </p:spTgt>
                                        </p:tgtEl>
                                      </p:cBhvr>
                                      <p:to x="100000" y="100000"/>
                                    </p:animScale>
                                    <p:animScale>
                                      <p:cBhvr>
                                        <p:cTn id="39" dur="26">
                                          <p:stCondLst>
                                            <p:cond delay="1312"/>
                                          </p:stCondLst>
                                        </p:cTn>
                                        <p:tgtEl>
                                          <p:spTgt spid="3">
                                            <p:txEl>
                                              <p:pRg st="3" end="3"/>
                                            </p:txEl>
                                          </p:spTgt>
                                        </p:tgtEl>
                                      </p:cBhvr>
                                      <p:to x="100000" y="80000"/>
                                    </p:animScale>
                                    <p:animScale>
                                      <p:cBhvr>
                                        <p:cTn id="40" dur="166" decel="50000">
                                          <p:stCondLst>
                                            <p:cond delay="1338"/>
                                          </p:stCondLst>
                                        </p:cTn>
                                        <p:tgtEl>
                                          <p:spTgt spid="3">
                                            <p:txEl>
                                              <p:pRg st="3" end="3"/>
                                            </p:txEl>
                                          </p:spTgt>
                                        </p:tgtEl>
                                      </p:cBhvr>
                                      <p:to x="100000" y="100000"/>
                                    </p:animScale>
                                    <p:animScale>
                                      <p:cBhvr>
                                        <p:cTn id="41" dur="26">
                                          <p:stCondLst>
                                            <p:cond delay="1642"/>
                                          </p:stCondLst>
                                        </p:cTn>
                                        <p:tgtEl>
                                          <p:spTgt spid="3">
                                            <p:txEl>
                                              <p:pRg st="3" end="3"/>
                                            </p:txEl>
                                          </p:spTgt>
                                        </p:tgtEl>
                                      </p:cBhvr>
                                      <p:to x="100000" y="90000"/>
                                    </p:animScale>
                                    <p:animScale>
                                      <p:cBhvr>
                                        <p:cTn id="42" dur="166" decel="50000">
                                          <p:stCondLst>
                                            <p:cond delay="1668"/>
                                          </p:stCondLst>
                                        </p:cTn>
                                        <p:tgtEl>
                                          <p:spTgt spid="3">
                                            <p:txEl>
                                              <p:pRg st="3" end="3"/>
                                            </p:txEl>
                                          </p:spTgt>
                                        </p:tgtEl>
                                      </p:cBhvr>
                                      <p:to x="100000" y="100000"/>
                                    </p:animScale>
                                    <p:animScale>
                                      <p:cBhvr>
                                        <p:cTn id="43" dur="26">
                                          <p:stCondLst>
                                            <p:cond delay="1808"/>
                                          </p:stCondLst>
                                        </p:cTn>
                                        <p:tgtEl>
                                          <p:spTgt spid="3">
                                            <p:txEl>
                                              <p:pRg st="3" end="3"/>
                                            </p:txEl>
                                          </p:spTgt>
                                        </p:tgtEl>
                                      </p:cBhvr>
                                      <p:to x="100000" y="95000"/>
                                    </p:animScale>
                                    <p:animScale>
                                      <p:cBhvr>
                                        <p:cTn id="44" dur="166" decel="50000">
                                          <p:stCondLst>
                                            <p:cond delay="1834"/>
                                          </p:stCondLst>
                                        </p:cTn>
                                        <p:tgtEl>
                                          <p:spTgt spid="3">
                                            <p:txEl>
                                              <p:pRg st="3" end="3"/>
                                            </p:txEl>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4" presetClass="entr" presetSubtype="16" fill="hold" nodeType="click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Effect transition="in" filter="box(in)">
                                      <p:cBhvr>
                                        <p:cTn id="49" dur="500"/>
                                        <p:tgtEl>
                                          <p:spTgt spid="3">
                                            <p:txEl>
                                              <p:pRg st="4" end="4"/>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7" presetClass="entr" presetSubtype="0" fill="hold" nodeType="clickEffect">
                                  <p:stCondLst>
                                    <p:cond delay="0"/>
                                  </p:stCondLst>
                                  <p:iterate type="lt">
                                    <p:tmPct val="50000"/>
                                  </p:iterate>
                                  <p:childTnLst>
                                    <p:set>
                                      <p:cBhvr>
                                        <p:cTn id="53" dur="1" fill="hold">
                                          <p:stCondLst>
                                            <p:cond delay="0"/>
                                          </p:stCondLst>
                                        </p:cTn>
                                        <p:tgtEl>
                                          <p:spTgt spid="3">
                                            <p:txEl>
                                              <p:pRg st="5" end="5"/>
                                            </p:txEl>
                                          </p:spTgt>
                                        </p:tgtEl>
                                        <p:attrNameLst>
                                          <p:attrName>style.visibility</p:attrName>
                                        </p:attrNameLst>
                                      </p:cBhvr>
                                      <p:to>
                                        <p:strVal val="visible"/>
                                      </p:to>
                                    </p:set>
                                    <p:anim calcmode="discrete" valueType="clr">
                                      <p:cBhvr override="childStyle">
                                        <p:cTn id="54" dur="80"/>
                                        <p:tgtEl>
                                          <p:spTgt spid="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5" dur="80"/>
                                        <p:tgtEl>
                                          <p:spTgt spid="3">
                                            <p:txEl>
                                              <p:pRg st="5" end="5"/>
                                            </p:txEl>
                                          </p:spTgt>
                                        </p:tgtEl>
                                        <p:attrNameLst>
                                          <p:attrName>fillcolor</p:attrName>
                                        </p:attrNameLst>
                                      </p:cBhvr>
                                      <p:tavLst>
                                        <p:tav tm="0">
                                          <p:val>
                                            <p:clrVal>
                                              <a:schemeClr val="accent2"/>
                                            </p:clrVal>
                                          </p:val>
                                        </p:tav>
                                        <p:tav tm="50000">
                                          <p:val>
                                            <p:clrVal>
                                              <a:schemeClr val="hlink"/>
                                            </p:clrVal>
                                          </p:val>
                                        </p:tav>
                                      </p:tavLst>
                                    </p:anim>
                                    <p:set>
                                      <p:cBhvr>
                                        <p:cTn id="56" dur="80"/>
                                        <p:tgtEl>
                                          <p:spTgt spid="3">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NZ" b="1" dirty="0" smtClean="0">
                <a:latin typeface="Harrington" pitchFamily="82" charset="0"/>
              </a:rPr>
              <a:t>Item no. 4: the Resident Wizard </a:t>
            </a:r>
            <a:endParaRPr lang="en-NZ" b="1" dirty="0">
              <a:latin typeface="Harrington" pitchFamily="82" charset="0"/>
            </a:endParaRPr>
          </a:p>
        </p:txBody>
      </p:sp>
      <p:sp>
        <p:nvSpPr>
          <p:cNvPr id="3" name="Content Placeholder 2"/>
          <p:cNvSpPr>
            <a:spLocks noGrp="1"/>
          </p:cNvSpPr>
          <p:nvPr>
            <p:ph idx="1"/>
          </p:nvPr>
        </p:nvSpPr>
        <p:spPr/>
        <p:txBody>
          <a:bodyPr/>
          <a:lstStyle/>
          <a:p>
            <a:r>
              <a:rPr lang="en-NZ" dirty="0" smtClean="0"/>
              <a:t>This is the wise one. He is old; usually magic. He gets everyone (especially the hero) out of trouble.</a:t>
            </a:r>
          </a:p>
          <a:p>
            <a:r>
              <a:rPr lang="en-NZ" dirty="0" smtClean="0"/>
              <a:t>Can you think of any characters from mythology or other stories that fit this character profile? Discuss their characteristics.</a:t>
            </a: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NZ" b="1" dirty="0" smtClean="0">
                <a:latin typeface="Harrington" pitchFamily="82" charset="0"/>
              </a:rPr>
              <a:t>Item no. 4: The Heroine</a:t>
            </a:r>
            <a:endParaRPr lang="en-NZ" b="1" dirty="0">
              <a:latin typeface="Harrington" pitchFamily="82" charset="0"/>
            </a:endParaRPr>
          </a:p>
        </p:txBody>
      </p:sp>
      <p:sp>
        <p:nvSpPr>
          <p:cNvPr id="3" name="Content Placeholder 2"/>
          <p:cNvSpPr>
            <a:spLocks noGrp="1"/>
          </p:cNvSpPr>
          <p:nvPr>
            <p:ph idx="1"/>
          </p:nvPr>
        </p:nvSpPr>
        <p:spPr/>
        <p:txBody>
          <a:bodyPr/>
          <a:lstStyle/>
          <a:p>
            <a:r>
              <a:rPr lang="en-NZ" dirty="0" smtClean="0"/>
              <a:t>Usually in need of rescuing, although this character is the easiest one to develop/change. Why might this be?</a:t>
            </a:r>
          </a:p>
          <a:p>
            <a:r>
              <a:rPr lang="en-NZ" dirty="0" smtClean="0"/>
              <a:t>What is her role?</a:t>
            </a:r>
            <a:endParaRPr lang="en-NZ"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NZ" b="1" dirty="0" smtClean="0">
                <a:latin typeface="Harrington" pitchFamily="82" charset="0"/>
              </a:rPr>
              <a:t>Item no. 6: The Villain</a:t>
            </a:r>
            <a:endParaRPr lang="en-NZ" b="1" dirty="0">
              <a:latin typeface="Harrington" pitchFamily="82" charset="0"/>
            </a:endParaRPr>
          </a:p>
        </p:txBody>
      </p:sp>
      <p:sp>
        <p:nvSpPr>
          <p:cNvPr id="3" name="Content Placeholder 2"/>
          <p:cNvSpPr>
            <a:spLocks noGrp="1"/>
          </p:cNvSpPr>
          <p:nvPr>
            <p:ph idx="1"/>
          </p:nvPr>
        </p:nvSpPr>
        <p:spPr/>
        <p:txBody>
          <a:bodyPr/>
          <a:lstStyle/>
          <a:p>
            <a:r>
              <a:rPr lang="en-NZ" dirty="0" err="1" smtClean="0"/>
              <a:t>Da</a:t>
            </a:r>
            <a:r>
              <a:rPr lang="en-NZ" dirty="0" smtClean="0"/>
              <a:t> </a:t>
            </a:r>
            <a:r>
              <a:rPr lang="en-NZ" dirty="0" err="1" smtClean="0"/>
              <a:t>da</a:t>
            </a:r>
            <a:r>
              <a:rPr lang="en-NZ" dirty="0" smtClean="0"/>
              <a:t> </a:t>
            </a:r>
            <a:r>
              <a:rPr lang="en-NZ" dirty="0" err="1" smtClean="0"/>
              <a:t>da</a:t>
            </a:r>
            <a:r>
              <a:rPr lang="en-NZ" dirty="0" smtClean="0"/>
              <a:t> </a:t>
            </a:r>
            <a:r>
              <a:rPr lang="en-NZ" dirty="0" err="1" smtClean="0"/>
              <a:t>da</a:t>
            </a:r>
            <a:r>
              <a:rPr lang="en-NZ" dirty="0" smtClean="0"/>
              <a:t>.</a:t>
            </a:r>
          </a:p>
          <a:p>
            <a:r>
              <a:rPr lang="en-NZ" dirty="0" err="1" smtClean="0"/>
              <a:t>Da</a:t>
            </a:r>
            <a:r>
              <a:rPr lang="en-NZ" dirty="0" smtClean="0"/>
              <a:t> </a:t>
            </a:r>
            <a:r>
              <a:rPr lang="en-NZ" dirty="0" err="1" smtClean="0"/>
              <a:t>da</a:t>
            </a:r>
            <a:r>
              <a:rPr lang="en-NZ" dirty="0" smtClean="0"/>
              <a:t> </a:t>
            </a:r>
            <a:r>
              <a:rPr lang="en-NZ" dirty="0" err="1" smtClean="0"/>
              <a:t>da</a:t>
            </a:r>
            <a:r>
              <a:rPr lang="en-NZ" dirty="0" smtClean="0"/>
              <a:t> </a:t>
            </a:r>
            <a:r>
              <a:rPr lang="en-NZ" dirty="0" err="1" smtClean="0"/>
              <a:t>da</a:t>
            </a:r>
            <a:r>
              <a:rPr lang="en-NZ" dirty="0" smtClean="0"/>
              <a:t> </a:t>
            </a:r>
            <a:r>
              <a:rPr lang="en-NZ" dirty="0" err="1" smtClean="0"/>
              <a:t>DA</a:t>
            </a:r>
            <a:r>
              <a:rPr lang="en-NZ" dirty="0" smtClean="0"/>
              <a:t>!!!!!</a:t>
            </a:r>
          </a:p>
          <a:p>
            <a:r>
              <a:rPr lang="en-NZ" dirty="0" smtClean="0"/>
              <a:t>No story can happen without the villain trying to spoil the party.</a:t>
            </a:r>
          </a:p>
          <a:p>
            <a:r>
              <a:rPr lang="en-NZ" dirty="0" smtClean="0"/>
              <a:t>Like the heroine, he creates tension, sometimes between characters; always with the hero/wizard.</a:t>
            </a: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nodeType="clickEffect">
                                  <p:stCondLst>
                                    <p:cond delay="0"/>
                                  </p:stCondLst>
                                  <p:iterate type="lt">
                                    <p:tmPct val="5000"/>
                                  </p:iterate>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checkerboard(across)">
                                      <p:cBhvr>
                                        <p:cTn id="3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NZ" b="1" dirty="0" smtClean="0">
                <a:latin typeface="Harrington" pitchFamily="82" charset="0"/>
              </a:rPr>
              <a:t>Item no. 7: The Companions</a:t>
            </a:r>
            <a:endParaRPr lang="en-NZ" b="1" dirty="0">
              <a:latin typeface="Harrington" pitchFamily="82" charset="0"/>
            </a:endParaRPr>
          </a:p>
        </p:txBody>
      </p:sp>
      <p:sp>
        <p:nvSpPr>
          <p:cNvPr id="3" name="Content Placeholder 2"/>
          <p:cNvSpPr>
            <a:spLocks noGrp="1"/>
          </p:cNvSpPr>
          <p:nvPr>
            <p:ph idx="1"/>
          </p:nvPr>
        </p:nvSpPr>
        <p:spPr/>
        <p:txBody>
          <a:bodyPr/>
          <a:lstStyle/>
          <a:p>
            <a:r>
              <a:rPr lang="en-NZ" dirty="0" smtClean="0"/>
              <a:t>The supporting cast.</a:t>
            </a:r>
          </a:p>
          <a:p>
            <a:r>
              <a:rPr lang="en-NZ" dirty="0" smtClean="0"/>
              <a:t>“…assorted muscular types from various cultures who handle most of the killing and mayhem until the hero grows up to the point where he can do his own violence on the bad guys.” Comment!</a:t>
            </a: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checkerboard(across)">
                                      <p:cBhvr>
                                        <p:cTn id="25" dur="5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7" presetClass="entr" presetSubtype="0" fill="hold" nodeType="clickEffect">
                                  <p:stCondLst>
                                    <p:cond delay="0"/>
                                  </p:stCondLst>
                                  <p:iterate type="lt">
                                    <p:tmPct val="50000"/>
                                  </p:iterate>
                                  <p:childTnLst>
                                    <p:set>
                                      <p:cBhvr>
                                        <p:cTn id="29"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30"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32" dur="80"/>
                                        <p:tgtEl>
                                          <p:spTgt spid="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68</TotalTime>
  <Words>481</Words>
  <Application>Microsoft Office PowerPoint</Application>
  <PresentationFormat>On-screen Show (4:3)</PresentationFormat>
  <Paragraphs>39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How to Write a Fantasy Novel</vt:lpstr>
      <vt:lpstr>The items you need</vt:lpstr>
      <vt:lpstr>Item no. 1: The Quest</vt:lpstr>
      <vt:lpstr>Item no. 2: The Magic Thingamajig</vt:lpstr>
      <vt:lpstr>Item no. 3: The Hero</vt:lpstr>
      <vt:lpstr>Item no. 4: the Resident Wizard </vt:lpstr>
      <vt:lpstr>Item no. 4: The Heroine</vt:lpstr>
      <vt:lpstr>Item no. 6: The Villain</vt:lpstr>
      <vt:lpstr>Item no. 7: The Companions</vt:lpstr>
      <vt:lpstr>The Map</vt:lpstr>
    </vt:vector>
  </TitlesOfParts>
  <Company>Hillcrest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Write a Fantasy Novel</dc:title>
  <dc:creator>rcameron</dc:creator>
  <cp:lastModifiedBy>rcameron</cp:lastModifiedBy>
  <cp:revision>12</cp:revision>
  <dcterms:created xsi:type="dcterms:W3CDTF">2010-03-01T21:22:31Z</dcterms:created>
  <dcterms:modified xsi:type="dcterms:W3CDTF">2010-03-01T22:31:21Z</dcterms:modified>
</cp:coreProperties>
</file>