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7" r:id="rId13"/>
    <p:sldId id="269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Oval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78A2626-1FBA-412A-92AB-938B69DA5604}" type="datetimeFigureOut">
              <a:rPr lang="en-US"/>
              <a:pPr>
                <a:defRPr/>
              </a:pPr>
              <a:t>8/5/2009</a:t>
            </a:fld>
            <a:endParaRPr lang="en-NZ"/>
          </a:p>
        </p:txBody>
      </p:sp>
      <p:sp>
        <p:nvSpPr>
          <p:cNvPr id="7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NZ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58AEDAF-EF18-4D40-A0C3-03ED988B3F6E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1B265-BF4A-486E-BE5D-83082209CE4D}" type="datetimeFigureOut">
              <a:rPr lang="en-US"/>
              <a:pPr>
                <a:defRPr/>
              </a:pPr>
              <a:t>8/5/2009</a:t>
            </a:fld>
            <a:endParaRPr lang="en-NZ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7F6CC-3C79-4644-A243-DB5409F1A06B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0F9F0-249B-4FE4-BF8F-7A3E0C878569}" type="datetimeFigureOut">
              <a:rPr lang="en-US"/>
              <a:pPr>
                <a:defRPr/>
              </a:pPr>
              <a:t>8/5/2009</a:t>
            </a:fld>
            <a:endParaRPr lang="en-NZ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A3384-DAE6-46E1-BF2B-C26AFE70E649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DF6F5-6538-411E-9F36-130925D20804}" type="datetimeFigureOut">
              <a:rPr lang="en-US"/>
              <a:pPr>
                <a:defRPr/>
              </a:pPr>
              <a:t>8/5/2009</a:t>
            </a:fld>
            <a:endParaRPr lang="en-NZ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8CF85-757B-409D-9EBC-96E389C70D4A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9C317E9-84FE-4982-9C1D-B90C22CE5700}" type="datetimeFigureOut">
              <a:rPr lang="en-US"/>
              <a:pPr>
                <a:defRPr/>
              </a:pPr>
              <a:t>8/5/2009</a:t>
            </a:fld>
            <a:endParaRPr lang="en-NZ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NZ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2E6214C-1BD9-4BCF-B402-63DA8F74A2C6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4839A-8E49-46B9-A3F1-C18608C02058}" type="datetimeFigureOut">
              <a:rPr lang="en-US"/>
              <a:pPr>
                <a:defRPr/>
              </a:pPr>
              <a:t>8/5/2009</a:t>
            </a:fld>
            <a:endParaRPr lang="en-NZ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D7DE6B-5CDF-441D-ABD4-9B259B0231C8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6875E36-05A4-464E-85A4-15080FDD7DFD}" type="datetimeFigureOut">
              <a:rPr lang="en-US"/>
              <a:pPr>
                <a:defRPr/>
              </a:pPr>
              <a:t>8/5/2009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D0387BA-AE74-4514-80FB-9026F2EDA9C7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885F4-DF36-4D35-93BA-C11BEEE84A8D}" type="datetimeFigureOut">
              <a:rPr lang="en-US"/>
              <a:pPr>
                <a:defRPr/>
              </a:pPr>
              <a:t>8/5/2009</a:t>
            </a:fld>
            <a:endParaRPr lang="en-NZ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AA866-F786-4097-8788-267FC34DD92A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Rectangle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6560DDE-463C-4238-B7AB-1DC867A74103}" type="datetimeFigureOut">
              <a:rPr lang="en-US"/>
              <a:pPr>
                <a:defRPr/>
              </a:pPr>
              <a:t>8/5/2009</a:t>
            </a:fld>
            <a:endParaRPr lang="en-NZ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24EA84E-493F-4A92-98B3-CE0E6904E0BC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3BDBB8A-392E-4748-AF0E-9982C77753EE}" type="datetimeFigureOut">
              <a:rPr lang="en-US"/>
              <a:pPr>
                <a:defRPr/>
              </a:pPr>
              <a:t>8/5/2009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258C45-C599-4E44-A444-64F843531ED8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cs typeface="+mn-cs"/>
            </a:endParaRPr>
          </a:p>
        </p:txBody>
      </p:sp>
      <p:sp>
        <p:nvSpPr>
          <p:cNvPr id="6" name="Flowchart: Process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lowchart: Process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82D6AEC-66AD-4FDB-9B20-87CCCB272474}" type="datetimeFigureOut">
              <a:rPr lang="en-US"/>
              <a:pPr>
                <a:defRPr/>
              </a:pPr>
              <a:t>8/5/2009</a:t>
            </a:fld>
            <a:endParaRPr lang="en-NZ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NZ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B2BA89F-6C8D-40B2-A6B9-B06EB0012ABF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412ABF74-71C9-432F-A1A1-41E23858C524}" type="datetimeFigureOut">
              <a:rPr lang="en-US"/>
              <a:pPr>
                <a:defRPr/>
              </a:pPr>
              <a:t>8/5/2009</a:t>
            </a:fld>
            <a:endParaRPr lang="en-N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NZ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A6D8E168-D2A7-4961-824F-B7119FBD70F5}" type="slidenum">
              <a:rPr lang="en-NZ"/>
              <a:pPr>
                <a:defRPr/>
              </a:pPr>
              <a:t>‹#›</a:t>
            </a:fld>
            <a:endParaRPr lang="en-NZ"/>
          </a:p>
        </p:txBody>
      </p:sp>
      <p:sp>
        <p:nvSpPr>
          <p:cNvPr id="15" name="Rectangle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7" r:id="rId2"/>
    <p:sldLayoutId id="2147483829" r:id="rId3"/>
    <p:sldLayoutId id="2147483826" r:id="rId4"/>
    <p:sldLayoutId id="2147483830" r:id="rId5"/>
    <p:sldLayoutId id="2147483825" r:id="rId6"/>
    <p:sldLayoutId id="2147483831" r:id="rId7"/>
    <p:sldLayoutId id="2147483832" r:id="rId8"/>
    <p:sldLayoutId id="2147483833" r:id="rId9"/>
    <p:sldLayoutId id="2147483824" r:id="rId10"/>
    <p:sldLayoutId id="214748382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1925" y="360363"/>
            <a:ext cx="7407275" cy="14716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NZ" sz="7200" dirty="0" smtClean="0">
                <a:solidFill>
                  <a:schemeClr val="tx2">
                    <a:satMod val="130000"/>
                  </a:schemeClr>
                </a:solidFill>
              </a:rPr>
              <a:t>HABITS OF MIND</a:t>
            </a:r>
            <a:endParaRPr lang="en-NZ" sz="72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1331913" y="1844675"/>
            <a:ext cx="7391400" cy="4524375"/>
          </a:xfrm>
        </p:spPr>
        <p:txBody>
          <a:bodyPr/>
          <a:lstStyle/>
          <a:p>
            <a:pPr marL="26988" algn="ctr" eaLnBrk="1" hangingPunct="1"/>
            <a:r>
              <a:rPr lang="en-NZ" smtClean="0">
                <a:solidFill>
                  <a:srgbClr val="320E04"/>
                </a:solidFill>
              </a:rPr>
              <a:t>By Arthur L. Costa, Ed. D. and Bena Kallick, Ph. D.</a:t>
            </a:r>
          </a:p>
          <a:p>
            <a:pPr marL="26988" algn="ctr" eaLnBrk="1" hangingPunct="1"/>
            <a:r>
              <a:rPr lang="en-NZ" smtClean="0">
                <a:solidFill>
                  <a:srgbClr val="320E04"/>
                </a:solidFill>
              </a:rPr>
              <a:t>www.habits-of-mind.org</a:t>
            </a:r>
          </a:p>
          <a:p>
            <a:pPr marL="26988" algn="ctr" eaLnBrk="1" hangingPunct="1"/>
            <a:endParaRPr lang="en-NZ" smtClean="0">
              <a:solidFill>
                <a:srgbClr val="320E04"/>
              </a:solidFill>
            </a:endParaRPr>
          </a:p>
          <a:p>
            <a:pPr marL="26988" algn="ctr" eaLnBrk="1" hangingPunct="1"/>
            <a:endParaRPr lang="en-NZ" smtClean="0">
              <a:solidFill>
                <a:srgbClr val="320E04"/>
              </a:solidFill>
            </a:endParaRPr>
          </a:p>
          <a:p>
            <a:pPr marL="26988" algn="ctr" eaLnBrk="1" hangingPunct="1"/>
            <a:endParaRPr lang="en-NZ" smtClean="0">
              <a:solidFill>
                <a:srgbClr val="320E04"/>
              </a:solidFill>
            </a:endParaRPr>
          </a:p>
          <a:p>
            <a:pPr marL="26988" algn="ctr" eaLnBrk="1" hangingPunct="1"/>
            <a:endParaRPr lang="en-NZ" smtClean="0">
              <a:solidFill>
                <a:srgbClr val="320E04"/>
              </a:solidFill>
            </a:endParaRPr>
          </a:p>
          <a:p>
            <a:pPr marL="26988" algn="ctr" eaLnBrk="1" hangingPunct="1"/>
            <a:endParaRPr lang="en-NZ" smtClean="0">
              <a:solidFill>
                <a:srgbClr val="320E04"/>
              </a:solidFill>
            </a:endParaRPr>
          </a:p>
          <a:p>
            <a:pPr marL="26988" algn="ctr" eaLnBrk="1" hangingPunct="1"/>
            <a:endParaRPr lang="en-NZ" smtClean="0">
              <a:solidFill>
                <a:srgbClr val="320E04"/>
              </a:solidFill>
            </a:endParaRPr>
          </a:p>
          <a:p>
            <a:pPr marL="26988" algn="ctr" eaLnBrk="1" hangingPunct="1"/>
            <a:r>
              <a:rPr lang="en-NZ" smtClean="0">
                <a:solidFill>
                  <a:srgbClr val="320E04"/>
                </a:solidFill>
              </a:rPr>
              <a:t>Presentation by Libby, Lloyd and Campbell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N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few last bits …</a:t>
            </a:r>
            <a:endParaRPr lang="en-GB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69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sz="2800" dirty="0" smtClean="0"/>
              <a:t>The ultimate aim of the unit is not just to develop reading and writing skills, but to encourage the students to think and communicate (reason) in a deliberate controlled and forceful manner.</a:t>
            </a:r>
          </a:p>
          <a:p>
            <a:endParaRPr lang="en-NZ" sz="2000" dirty="0" smtClean="0"/>
          </a:p>
          <a:p>
            <a:r>
              <a:rPr lang="en-NZ" sz="2800" dirty="0" smtClean="0"/>
              <a:t>If all else fails just remember … </a:t>
            </a:r>
          </a:p>
          <a:p>
            <a:pPr>
              <a:buFont typeface="Wingdings 2" pitchFamily="18" charset="2"/>
              <a:buNone/>
            </a:pPr>
            <a:r>
              <a:rPr lang="en-NZ" sz="2800" dirty="0" smtClean="0"/>
              <a:t>“Man invented language to satisfy his deep need to complain.” </a:t>
            </a:r>
            <a:r>
              <a:rPr lang="en-NZ" sz="2800" dirty="0" smtClean="0"/>
              <a:t>– </a:t>
            </a:r>
            <a:r>
              <a:rPr lang="en-NZ" sz="2800" dirty="0" smtClean="0"/>
              <a:t>Lily Tomlin</a:t>
            </a:r>
          </a:p>
          <a:p>
            <a:pPr>
              <a:buFont typeface="Wingdings 2" pitchFamily="18" charset="2"/>
              <a:buNone/>
            </a:pPr>
            <a:r>
              <a:rPr lang="en-NZ" sz="2800" dirty="0" smtClean="0"/>
              <a:t>… or in the case of this task to argue.</a:t>
            </a:r>
            <a:endParaRPr lang="en-GB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N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Lloyd’s </a:t>
            </a:r>
            <a:r>
              <a:rPr lang="en-N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example:</a:t>
            </a:r>
            <a:endParaRPr lang="en-GB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smtClean="0"/>
              <a:t>Habit of Mind= Persisting</a:t>
            </a:r>
          </a:p>
          <a:p>
            <a:r>
              <a:rPr lang="en-NZ" dirty="0" smtClean="0"/>
              <a:t>Links to the new curriculum = Managing Self and Thinking</a:t>
            </a:r>
          </a:p>
          <a:p>
            <a:r>
              <a:rPr lang="en-NZ" dirty="0" smtClean="0"/>
              <a:t>Used in Year 9 Fantasy </a:t>
            </a:r>
            <a:r>
              <a:rPr lang="en-NZ" dirty="0" smtClean="0"/>
              <a:t>Unit (Connections </a:t>
            </a:r>
            <a:r>
              <a:rPr lang="en-NZ" dirty="0" smtClean="0"/>
              <a:t>and Community). Response to Text </a:t>
            </a:r>
            <a:r>
              <a:rPr lang="en-NZ" dirty="0" smtClean="0"/>
              <a:t>Essay.</a:t>
            </a:r>
            <a:endParaRPr lang="en-NZ" dirty="0" smtClean="0"/>
          </a:p>
          <a:p>
            <a:r>
              <a:rPr lang="en-NZ" dirty="0" smtClean="0"/>
              <a:t>Year 10 Camp preparation</a:t>
            </a:r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N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Looks like:</a:t>
            </a:r>
            <a:endParaRPr lang="en-GB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50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sz="2800" dirty="0" smtClean="0"/>
              <a:t>“Can do” ATTITUDE. </a:t>
            </a:r>
            <a:r>
              <a:rPr lang="en-NZ" sz="2800" dirty="0" smtClean="0"/>
              <a:t> NZ </a:t>
            </a:r>
            <a:r>
              <a:rPr lang="en-NZ" sz="2800" dirty="0" smtClean="0"/>
              <a:t>quality of ‘having </a:t>
            </a:r>
          </a:p>
          <a:p>
            <a:pPr>
              <a:buFont typeface="Wingdings 2" pitchFamily="18" charset="2"/>
              <a:buNone/>
            </a:pPr>
            <a:r>
              <a:rPr lang="en-NZ" sz="2800" dirty="0" smtClean="0"/>
              <a:t>   a </a:t>
            </a:r>
            <a:r>
              <a:rPr lang="en-NZ" sz="2800" dirty="0" smtClean="0"/>
              <a:t>go’. Planning and writing response to text essays.</a:t>
            </a:r>
          </a:p>
          <a:p>
            <a:pPr>
              <a:buFontTx/>
              <a:buChar char="•"/>
            </a:pPr>
            <a:r>
              <a:rPr lang="en-NZ" sz="2800" dirty="0" smtClean="0"/>
              <a:t>Asking QUESTIONS when attempting to find information, clarify tasks or check responses.</a:t>
            </a:r>
          </a:p>
          <a:p>
            <a:pPr>
              <a:buFont typeface="Gill Sans MT" pitchFamily="34" charset="0"/>
              <a:buChar char="•"/>
            </a:pPr>
            <a:r>
              <a:rPr lang="en-NZ" sz="2800" dirty="0" smtClean="0"/>
              <a:t>Listing reasons for success and the lack of it as a means of ANALYSING results.</a:t>
            </a:r>
          </a:p>
          <a:p>
            <a:pPr>
              <a:buFontTx/>
              <a:buChar char="•"/>
            </a:pPr>
            <a:r>
              <a:rPr lang="en-NZ" sz="2800" dirty="0" smtClean="0"/>
              <a:t>RESILIENCE demonstrated by deploying a range of strategies to assist </a:t>
            </a:r>
            <a:r>
              <a:rPr lang="en-NZ" sz="2800" dirty="0" smtClean="0"/>
              <a:t>progress.</a:t>
            </a:r>
            <a:endParaRPr lang="en-NZ" sz="2800" dirty="0" smtClean="0"/>
          </a:p>
          <a:p>
            <a:pPr>
              <a:buFont typeface="Wingdings 2" pitchFamily="18" charset="2"/>
              <a:buNone/>
            </a:pPr>
            <a:endParaRPr lang="en-NZ" sz="2800" dirty="0" smtClean="0"/>
          </a:p>
          <a:p>
            <a:pPr>
              <a:buFont typeface="Wingdings 2" pitchFamily="18" charset="2"/>
              <a:buNone/>
            </a:pPr>
            <a:endParaRPr lang="en-NZ" sz="2800" dirty="0" smtClean="0"/>
          </a:p>
          <a:p>
            <a:pPr>
              <a:buFont typeface="Wingdings 2" pitchFamily="18" charset="2"/>
              <a:buNone/>
            </a:pPr>
            <a:endParaRPr lang="en-NZ" sz="2800" dirty="0" smtClean="0"/>
          </a:p>
          <a:p>
            <a:pPr>
              <a:buFont typeface="Wingdings 2" pitchFamily="18" charset="2"/>
              <a:buNone/>
            </a:pPr>
            <a:endParaRPr lang="en-GB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N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</a:t>
            </a:r>
            <a:r>
              <a:rPr lang="en-N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</a:t>
            </a:r>
            <a:r>
              <a:rPr lang="en-N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	</a:t>
            </a:r>
            <a:endParaRPr lang="en-GB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53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smtClean="0"/>
              <a:t>Habits of mind is a series of intelligent behaviours to learning situations</a:t>
            </a:r>
          </a:p>
          <a:p>
            <a:r>
              <a:rPr lang="en-NZ" dirty="0" smtClean="0"/>
              <a:t>Persisting is connected to action. Mistakes imply a response.</a:t>
            </a:r>
          </a:p>
          <a:p>
            <a:r>
              <a:rPr lang="en-NZ" dirty="0" smtClean="0"/>
              <a:t>Looks like: Robert the Bruce!</a:t>
            </a:r>
          </a:p>
          <a:p>
            <a:r>
              <a:rPr lang="en-NZ" dirty="0" smtClean="0"/>
              <a:t>Success means developing a range of strategies.</a:t>
            </a:r>
          </a:p>
          <a:p>
            <a:r>
              <a:rPr lang="en-NZ" dirty="0" smtClean="0"/>
              <a:t>Habits of mind applies to everyone </a:t>
            </a:r>
            <a:r>
              <a:rPr lang="en-NZ" dirty="0" smtClean="0"/>
              <a:t>involved in a child’s learning.</a:t>
            </a:r>
          </a:p>
          <a:p>
            <a:endParaRPr lang="en-NZ" dirty="0" smtClean="0"/>
          </a:p>
          <a:p>
            <a:pPr>
              <a:buFont typeface="Wingdings 2" pitchFamily="18" charset="2"/>
              <a:buNone/>
            </a:pPr>
            <a:endParaRPr lang="en-NZ" dirty="0" smtClean="0"/>
          </a:p>
          <a:p>
            <a:pPr>
              <a:buFont typeface="Wingdings 2" pitchFamily="18" charset="2"/>
              <a:buNone/>
            </a:pP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NZ" dirty="0" smtClean="0">
                <a:solidFill>
                  <a:schemeClr val="tx2">
                    <a:satMod val="130000"/>
                  </a:schemeClr>
                </a:solidFill>
              </a:rPr>
              <a:t>What are “habits of mind”?</a:t>
            </a:r>
            <a:endParaRPr lang="en-NZ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1143000" y="1447800"/>
            <a:ext cx="7572375" cy="48006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NZ" sz="3000" smtClean="0"/>
              <a:t>Habits of mind are the different patterns of intellectual behaviour we employ when faced with a problem.  </a:t>
            </a:r>
          </a:p>
          <a:p>
            <a:pPr eaLnBrk="1" hangingPunct="1">
              <a:buFont typeface="Wingdings 2" pitchFamily="18" charset="2"/>
              <a:buNone/>
            </a:pPr>
            <a:endParaRPr lang="en-NZ" sz="800" smtClean="0"/>
          </a:p>
          <a:p>
            <a:pPr eaLnBrk="1" hangingPunct="1">
              <a:buFont typeface="Wingdings 2" pitchFamily="18" charset="2"/>
              <a:buNone/>
            </a:pPr>
            <a:endParaRPr lang="en-NZ" sz="800" smtClean="0"/>
          </a:p>
          <a:p>
            <a:pPr eaLnBrk="1" hangingPunct="1">
              <a:buFont typeface="Wingdings 2" pitchFamily="18" charset="2"/>
              <a:buNone/>
            </a:pPr>
            <a:r>
              <a:rPr lang="en-NZ" sz="3000" smtClean="0"/>
              <a:t>Costa and Kallick have identified 16 habits of mind that lead to effective problem solving.</a:t>
            </a:r>
          </a:p>
          <a:p>
            <a:pPr eaLnBrk="1" hangingPunct="1">
              <a:buFont typeface="Wingdings 2" pitchFamily="18" charset="2"/>
              <a:buNone/>
            </a:pPr>
            <a:endParaRPr lang="en-NZ" sz="800" smtClean="0"/>
          </a:p>
          <a:p>
            <a:pPr eaLnBrk="1" hangingPunct="1">
              <a:buFont typeface="Wingdings 2" pitchFamily="18" charset="2"/>
              <a:buNone/>
            </a:pPr>
            <a:endParaRPr lang="en-NZ" sz="800" smtClean="0"/>
          </a:p>
          <a:p>
            <a:pPr eaLnBrk="1" hangingPunct="1">
              <a:buFont typeface="Wingdings 2" pitchFamily="18" charset="2"/>
              <a:buNone/>
            </a:pPr>
            <a:r>
              <a:rPr lang="en-NZ" sz="3000" smtClean="0"/>
              <a:t>As teachers, we should be fostering these attributes in our students, and helping them to recognise and develop these habits.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NZ" dirty="0" smtClean="0">
                <a:solidFill>
                  <a:schemeClr val="tx2">
                    <a:satMod val="130000"/>
                  </a:schemeClr>
                </a:solidFill>
              </a:rPr>
              <a:t>The 16 habits of mind are:</a:t>
            </a:r>
            <a:endParaRPr lang="en-NZ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1071563" y="1428750"/>
            <a:ext cx="7858125" cy="4879975"/>
          </a:xfrm>
        </p:spPr>
        <p:txBody>
          <a:bodyPr/>
          <a:lstStyle/>
          <a:p>
            <a:pPr eaLnBrk="1" hangingPunct="1"/>
            <a:r>
              <a:rPr lang="en-NZ" sz="3000" smtClean="0"/>
              <a:t>Persisting</a:t>
            </a:r>
          </a:p>
          <a:p>
            <a:pPr eaLnBrk="1" hangingPunct="1"/>
            <a:r>
              <a:rPr lang="en-NZ" sz="3000" smtClean="0"/>
              <a:t>Managing impulsivity</a:t>
            </a:r>
          </a:p>
          <a:p>
            <a:pPr eaLnBrk="1" hangingPunct="1"/>
            <a:r>
              <a:rPr lang="en-NZ" sz="3000" smtClean="0"/>
              <a:t>Listening to others, with understanding and empathy</a:t>
            </a:r>
          </a:p>
          <a:p>
            <a:pPr eaLnBrk="1" hangingPunct="1"/>
            <a:r>
              <a:rPr lang="en-NZ" sz="3000" smtClean="0"/>
              <a:t>Thinking flexibly</a:t>
            </a:r>
          </a:p>
          <a:p>
            <a:pPr eaLnBrk="1" hangingPunct="1"/>
            <a:r>
              <a:rPr lang="en-NZ" sz="3000" smtClean="0"/>
              <a:t>Thinking about our thinking (metacognition)</a:t>
            </a:r>
          </a:p>
          <a:p>
            <a:pPr eaLnBrk="1" hangingPunct="1"/>
            <a:r>
              <a:rPr lang="en-NZ" sz="3000" smtClean="0"/>
              <a:t>Striving for accuracy and precision</a:t>
            </a:r>
          </a:p>
          <a:p>
            <a:pPr eaLnBrk="1" hangingPunct="1"/>
            <a:r>
              <a:rPr lang="en-NZ" sz="3000" smtClean="0"/>
              <a:t>Questioning and posing problems</a:t>
            </a:r>
          </a:p>
          <a:p>
            <a:pPr eaLnBrk="1" hangingPunct="1"/>
            <a:r>
              <a:rPr lang="en-NZ" sz="3000" smtClean="0"/>
              <a:t>Applying past knowledge to new situations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71563" y="500063"/>
            <a:ext cx="7500937" cy="5808662"/>
          </a:xfrm>
        </p:spPr>
        <p:txBody>
          <a:bodyPr>
            <a:normAutofit fontScale="92500" lnSpcReduction="1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NZ" dirty="0" smtClean="0"/>
              <a:t>Thinking and communicating with clarity and precision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NZ" dirty="0" smtClean="0"/>
              <a:t>Gathering data through all senses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NZ" dirty="0" smtClean="0"/>
              <a:t>Creating, imagining and innovating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NZ" dirty="0" smtClean="0"/>
              <a:t>Responding with wonderment and awe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NZ" dirty="0" smtClean="0"/>
              <a:t>Taking responsible risks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NZ" dirty="0" smtClean="0"/>
              <a:t>Finding humour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NZ" dirty="0" smtClean="0"/>
              <a:t>Thinking interdependently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NZ" dirty="0" smtClean="0"/>
              <a:t>Learning continuously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NZ" sz="1600" dirty="0" smtClean="0"/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NZ" dirty="0" smtClean="0"/>
              <a:t>As you can see, many of these reflect the values of the new curriculum.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NZ" dirty="0" smtClean="0">
                <a:solidFill>
                  <a:schemeClr val="tx2">
                    <a:satMod val="130000"/>
                  </a:schemeClr>
                </a:solidFill>
              </a:rPr>
              <a:t>How does this apply to the English classroom?</a:t>
            </a:r>
            <a:endParaRPr lang="en-NZ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1435100" y="1447800"/>
            <a:ext cx="7351713" cy="48006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en-NZ" sz="800" i="1" dirty="0" smtClean="0"/>
          </a:p>
          <a:p>
            <a:pPr eaLnBrk="1" hangingPunct="1">
              <a:buFont typeface="Wingdings 2" pitchFamily="18" charset="2"/>
              <a:buNone/>
            </a:pPr>
            <a:r>
              <a:rPr lang="en-NZ" sz="3000" i="1" dirty="0" smtClean="0"/>
              <a:t>Libby’s example: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NZ" sz="3000" dirty="0" smtClean="0"/>
              <a:t>Habit of mind = Creating, imagining and innovating.</a:t>
            </a:r>
          </a:p>
          <a:p>
            <a:pPr eaLnBrk="1" hangingPunct="1">
              <a:buFont typeface="Wingdings 2" pitchFamily="18" charset="2"/>
              <a:buNone/>
            </a:pPr>
            <a:endParaRPr lang="en-NZ" sz="800" dirty="0" smtClean="0"/>
          </a:p>
          <a:p>
            <a:pPr eaLnBrk="1" hangingPunct="1">
              <a:buFont typeface="Wingdings 2" pitchFamily="18" charset="2"/>
              <a:buNone/>
            </a:pPr>
            <a:r>
              <a:rPr lang="en-NZ" sz="3000" dirty="0" smtClean="0"/>
              <a:t>Links to the value of “innovation, inquiry and curiosity” in the new curriculum.</a:t>
            </a:r>
          </a:p>
          <a:p>
            <a:pPr eaLnBrk="1" hangingPunct="1">
              <a:buFont typeface="Wingdings 2" pitchFamily="18" charset="2"/>
              <a:buNone/>
            </a:pPr>
            <a:endParaRPr lang="en-NZ" sz="800" dirty="0" smtClean="0"/>
          </a:p>
          <a:p>
            <a:pPr eaLnBrk="1" hangingPunct="1">
              <a:buFont typeface="Wingdings 2" pitchFamily="18" charset="2"/>
              <a:buNone/>
            </a:pPr>
            <a:r>
              <a:rPr lang="en-NZ" sz="3000" dirty="0" smtClean="0"/>
              <a:t>Used in the classroom in Year 10 “What if?” (speculative fiction) unit.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NZ" dirty="0" smtClean="0">
                <a:solidFill>
                  <a:schemeClr val="tx2">
                    <a:satMod val="130000"/>
                  </a:schemeClr>
                </a:solidFill>
              </a:rPr>
              <a:t>What does it look like?</a:t>
            </a:r>
            <a:endParaRPr lang="en-NZ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8434" name="Content Placeholder 4"/>
          <p:cNvSpPr>
            <a:spLocks noGrp="1"/>
          </p:cNvSpPr>
          <p:nvPr>
            <p:ph sz="half" idx="1"/>
          </p:nvPr>
        </p:nvSpPr>
        <p:spPr>
          <a:xfrm>
            <a:off x="1214438" y="1268413"/>
            <a:ext cx="3878262" cy="5232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NZ" sz="3000" smtClean="0"/>
              <a:t>Imagining:  reading and responding to  science fiction short stories.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en-NZ" sz="800" smtClean="0"/>
          </a:p>
          <a:p>
            <a:pPr eaLnBrk="1" hangingPunct="1">
              <a:lnSpc>
                <a:spcPct val="90000"/>
              </a:lnSpc>
            </a:pPr>
            <a:r>
              <a:rPr lang="en-NZ" sz="3000" smtClean="0"/>
              <a:t>Creating:  write stories about superheroes or a futuristic world.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en-NZ" sz="800" smtClean="0"/>
          </a:p>
          <a:p>
            <a:pPr eaLnBrk="1" hangingPunct="1">
              <a:lnSpc>
                <a:spcPct val="90000"/>
              </a:lnSpc>
            </a:pPr>
            <a:r>
              <a:rPr lang="en-NZ" sz="3000" smtClean="0"/>
              <a:t>Innovating:  games/ group tasks related to unit. </a:t>
            </a:r>
          </a:p>
        </p:txBody>
      </p:sp>
      <p:sp>
        <p:nvSpPr>
          <p:cNvPr id="18435" name="Content Placeholder 5"/>
          <p:cNvSpPr>
            <a:spLocks noGrp="1"/>
          </p:cNvSpPr>
          <p:nvPr>
            <p:ph sz="half" idx="2"/>
          </p:nvPr>
        </p:nvSpPr>
        <p:spPr>
          <a:xfrm>
            <a:off x="5276850" y="1268413"/>
            <a:ext cx="3657600" cy="5232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NZ" sz="3000" smtClean="0"/>
              <a:t>Develops reading skills.  Links to close reading standards.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en-NZ" sz="800" smtClean="0"/>
          </a:p>
          <a:p>
            <a:pPr eaLnBrk="1" hangingPunct="1">
              <a:lnSpc>
                <a:spcPct val="90000"/>
              </a:lnSpc>
            </a:pPr>
            <a:r>
              <a:rPr lang="en-NZ" sz="3000" smtClean="0"/>
              <a:t>Develops writing skills.  Practice for common test.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en-NZ" sz="800" smtClean="0"/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en-NZ" sz="800" smtClean="0"/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en-NZ" sz="800" smtClean="0"/>
          </a:p>
          <a:p>
            <a:pPr eaLnBrk="1" hangingPunct="1">
              <a:lnSpc>
                <a:spcPct val="90000"/>
              </a:lnSpc>
            </a:pPr>
            <a:r>
              <a:rPr lang="en-NZ" sz="3000" smtClean="0"/>
              <a:t>Develops listening, group work and presenting skills.</a:t>
            </a:r>
          </a:p>
        </p:txBody>
      </p:sp>
      <p:sp>
        <p:nvSpPr>
          <p:cNvPr id="7" name="Right Arrow 6"/>
          <p:cNvSpPr/>
          <p:nvPr/>
        </p:nvSpPr>
        <p:spPr>
          <a:xfrm>
            <a:off x="4859338" y="1989138"/>
            <a:ext cx="428625" cy="2603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NZ"/>
          </a:p>
        </p:txBody>
      </p:sp>
      <p:sp>
        <p:nvSpPr>
          <p:cNvPr id="9" name="Right Arrow 8"/>
          <p:cNvSpPr/>
          <p:nvPr/>
        </p:nvSpPr>
        <p:spPr>
          <a:xfrm>
            <a:off x="4859338" y="3789363"/>
            <a:ext cx="428625" cy="2603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NZ"/>
          </a:p>
        </p:txBody>
      </p:sp>
      <p:sp>
        <p:nvSpPr>
          <p:cNvPr id="10" name="Right Arrow 9"/>
          <p:cNvSpPr/>
          <p:nvPr/>
        </p:nvSpPr>
        <p:spPr>
          <a:xfrm>
            <a:off x="4859338" y="5661025"/>
            <a:ext cx="428625" cy="2603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NZ" dirty="0" smtClean="0">
                <a:solidFill>
                  <a:schemeClr val="tx2">
                    <a:satMod val="130000"/>
                  </a:schemeClr>
                </a:solidFill>
              </a:rPr>
              <a:t>In summary…</a:t>
            </a:r>
            <a:endParaRPr lang="en-NZ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NZ" dirty="0" smtClean="0"/>
              <a:t>The ultimate aim of the unit is not just to develop reading and writing skills, but to encourage the students to think creatively and consider new ideas.  </a:t>
            </a:r>
          </a:p>
          <a:p>
            <a:pPr eaLnBrk="1" hangingPunct="1">
              <a:buFont typeface="Wingdings 2" pitchFamily="18" charset="2"/>
              <a:buNone/>
            </a:pPr>
            <a:endParaRPr lang="en-NZ" sz="800" dirty="0" smtClean="0"/>
          </a:p>
          <a:p>
            <a:pPr eaLnBrk="1" hangingPunct="1">
              <a:buFont typeface="Wingdings 2" pitchFamily="18" charset="2"/>
              <a:buNone/>
            </a:pPr>
            <a:r>
              <a:rPr lang="en-NZ" dirty="0" smtClean="0"/>
              <a:t>In the words of Terry </a:t>
            </a:r>
            <a:r>
              <a:rPr lang="en-NZ" dirty="0" err="1" smtClean="0"/>
              <a:t>Pratchett</a:t>
            </a:r>
            <a:r>
              <a:rPr lang="en-NZ" dirty="0" smtClean="0"/>
              <a:t>, </a:t>
            </a:r>
            <a:r>
              <a:rPr lang="en-NZ" i="1" dirty="0" smtClean="0"/>
              <a:t>“Fantasy isn’t just about wizards and silly wands.  It’s about seeing the world from new directions.”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en-N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Another classroom example …	</a:t>
            </a:r>
            <a:endParaRPr lang="en-GB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6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 typeface="Wingdings 2" pitchFamily="18" charset="2"/>
              <a:buNone/>
            </a:pPr>
            <a:r>
              <a:rPr lang="en-NZ" sz="3000" i="1" dirty="0" smtClean="0"/>
              <a:t>Campbell’s example:</a:t>
            </a:r>
          </a:p>
          <a:p>
            <a:pPr>
              <a:buFont typeface="Wingdings 2" pitchFamily="18" charset="2"/>
              <a:buNone/>
            </a:pPr>
            <a:r>
              <a:rPr lang="en-NZ" sz="2800" dirty="0" smtClean="0"/>
              <a:t>Habit of mind =	Thinking and communicating with </a:t>
            </a:r>
            <a:r>
              <a:rPr lang="en-NZ" sz="2800" dirty="0" smtClean="0"/>
              <a:t>clarity </a:t>
            </a:r>
            <a:r>
              <a:rPr lang="en-NZ" sz="2800" dirty="0" smtClean="0"/>
              <a:t>and </a:t>
            </a:r>
            <a:r>
              <a:rPr lang="en-NZ" sz="2800" dirty="0" smtClean="0"/>
              <a:t>precision.</a:t>
            </a:r>
            <a:endParaRPr lang="en-NZ" sz="2800" dirty="0" smtClean="0"/>
          </a:p>
          <a:p>
            <a:pPr algn="just">
              <a:buFont typeface="Wingdings 2" pitchFamily="18" charset="2"/>
              <a:buNone/>
            </a:pPr>
            <a:endParaRPr lang="en-NZ" sz="800" dirty="0" smtClean="0"/>
          </a:p>
          <a:p>
            <a:pPr algn="just">
              <a:buFont typeface="Wingdings 2" pitchFamily="18" charset="2"/>
              <a:buNone/>
            </a:pPr>
            <a:r>
              <a:rPr lang="en-NZ" sz="2800" dirty="0" smtClean="0"/>
              <a:t>Links to the key competencies of “using language symbols and text” and “thinking” and value of “</a:t>
            </a:r>
            <a:r>
              <a:rPr lang="en-GB" sz="2800" dirty="0" smtClean="0"/>
              <a:t>excellence – </a:t>
            </a:r>
            <a:r>
              <a:rPr lang="en-GB" sz="2800" dirty="0" smtClean="0"/>
              <a:t>aiming </a:t>
            </a:r>
            <a:r>
              <a:rPr lang="en-GB" sz="2800" dirty="0" smtClean="0"/>
              <a:t>high and persevering in the face of difficulties” in the new curriculum.</a:t>
            </a:r>
            <a:endParaRPr lang="en-NZ" sz="2800" dirty="0" smtClean="0"/>
          </a:p>
          <a:p>
            <a:pPr algn="just">
              <a:buFont typeface="Wingdings 2" pitchFamily="18" charset="2"/>
              <a:buNone/>
            </a:pPr>
            <a:endParaRPr lang="en-NZ" sz="800" dirty="0" smtClean="0"/>
          </a:p>
          <a:p>
            <a:pPr algn="just">
              <a:buFont typeface="Wingdings 2" pitchFamily="18" charset="2"/>
              <a:buNone/>
            </a:pPr>
            <a:r>
              <a:rPr lang="en-NZ" sz="2800" dirty="0" smtClean="0"/>
              <a:t>Used in the classroom in teaching structure /  layout and tone for Year 9 </a:t>
            </a:r>
            <a:r>
              <a:rPr lang="en-NZ" sz="2800" smtClean="0"/>
              <a:t>formal </a:t>
            </a:r>
            <a:r>
              <a:rPr lang="en-NZ" sz="2800" smtClean="0"/>
              <a:t>writing.</a:t>
            </a:r>
            <a:endParaRPr lang="en-GB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N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does it look like?</a:t>
            </a:r>
            <a:endParaRPr lang="en-GB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67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NZ" sz="2200" smtClean="0"/>
              <a:t>Work done: cover appropriate structure and tone req. for formal writing.</a:t>
            </a:r>
          </a:p>
          <a:p>
            <a:pPr>
              <a:lnSpc>
                <a:spcPct val="90000"/>
              </a:lnSpc>
            </a:pPr>
            <a:r>
              <a:rPr lang="en-NZ" sz="2200" smtClean="0"/>
              <a:t>Thinking: Big Questions – What are we being asked to do when we write formally? Why must we be organized in how we approach it? – Class establishes in small groups then as a whole appropriate rules and regulations for good formal writing – Groups present thoughts, findings and reasoning – Develops listening, group work and presenting skills encourages meta-cognition (and better writing) when combined with actual writing tasks (dealing with the </a:t>
            </a:r>
            <a:r>
              <a:rPr lang="en-NZ" sz="2200" u="sng" smtClean="0"/>
              <a:t>why?</a:t>
            </a:r>
            <a:r>
              <a:rPr lang="en-NZ" sz="2200" smtClean="0"/>
              <a:t>)</a:t>
            </a:r>
          </a:p>
          <a:p>
            <a:pPr>
              <a:lnSpc>
                <a:spcPct val="90000"/>
              </a:lnSpc>
            </a:pPr>
            <a:r>
              <a:rPr lang="en-NZ" sz="2200" smtClean="0"/>
              <a:t>Communicating: application of new found skill (writing type / style) to activities / assessment related to content currently being studied in class (poetry). Develops writing skills (vocabulary, tone, grammar, punctuation) and critical thinking (planning and strategising) – appreciation.</a:t>
            </a:r>
            <a:endParaRPr lang="en-GB" sz="2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157</TotalTime>
  <Words>759</Words>
  <Application>Microsoft Office PowerPoint</Application>
  <PresentationFormat>On-screen Show (4:3)</PresentationFormat>
  <Paragraphs>99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Solstice</vt:lpstr>
      <vt:lpstr>HABITS OF MIND</vt:lpstr>
      <vt:lpstr>What are “habits of mind”?</vt:lpstr>
      <vt:lpstr>The 16 habits of mind are:</vt:lpstr>
      <vt:lpstr>Slide 4</vt:lpstr>
      <vt:lpstr>How does this apply to the English classroom?</vt:lpstr>
      <vt:lpstr>What does it look like?</vt:lpstr>
      <vt:lpstr>In summary…</vt:lpstr>
      <vt:lpstr>Another classroom example … </vt:lpstr>
      <vt:lpstr>What does it look like?</vt:lpstr>
      <vt:lpstr>A few last bits …</vt:lpstr>
      <vt:lpstr>Lloyd’s example:</vt:lpstr>
      <vt:lpstr>Looks like:</vt:lpstr>
      <vt:lpstr>In summary… </vt:lpstr>
    </vt:vector>
  </TitlesOfParts>
  <Company>Hillcrest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HABITS OF MIND</dc:title>
  <dc:creator>eanderso</dc:creator>
  <cp:lastModifiedBy>eanderso</cp:lastModifiedBy>
  <cp:revision>13</cp:revision>
  <dcterms:created xsi:type="dcterms:W3CDTF">2009-07-30T23:38:28Z</dcterms:created>
  <dcterms:modified xsi:type="dcterms:W3CDTF">2009-08-05T01:37:41Z</dcterms:modified>
</cp:coreProperties>
</file>