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1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8" r:id="rId12"/>
    <p:sldId id="267" r:id="rId13"/>
    <p:sldId id="269" r:id="rId14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7"/>
          <p:cNvSpPr/>
          <p:nvPr/>
        </p:nvSpPr>
        <p:spPr>
          <a:xfrm>
            <a:off x="921433" y="1413802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Oval 8"/>
          <p:cNvSpPr/>
          <p:nvPr/>
        </p:nvSpPr>
        <p:spPr>
          <a:xfrm>
            <a:off x="1157288" y="1344613"/>
            <a:ext cx="63500" cy="65087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4" name="Title 13"/>
          <p:cNvSpPr>
            <a:spLocks noGrp="1"/>
          </p:cNvSpPr>
          <p:nvPr>
            <p:ph type="ctrTitle"/>
          </p:nvPr>
        </p:nvSpPr>
        <p:spPr>
          <a:xfrm>
            <a:off x="1432560" y="359898"/>
            <a:ext cx="7406640" cy="1472184"/>
          </a:xfrm>
        </p:spPr>
        <p:txBody>
          <a:bodyPr anchor="b"/>
          <a:lstStyle>
            <a:lvl1pPr algn="l">
              <a:defRPr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22" name="Subtitle 21"/>
          <p:cNvSpPr>
            <a:spLocks noGrp="1"/>
          </p:cNvSpPr>
          <p:nvPr>
            <p:ph type="subTitle" idx="1"/>
          </p:nvPr>
        </p:nvSpPr>
        <p:spPr>
          <a:xfrm>
            <a:off x="1432560" y="1850064"/>
            <a:ext cx="7406640" cy="1752600"/>
          </a:xfrm>
        </p:spPr>
        <p:txBody>
          <a:bodyPr tIns="0"/>
          <a:lstStyle>
            <a:lvl1pPr marL="27432" indent="0" algn="l">
              <a:buNone/>
              <a:defRPr sz="26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6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78A2626-1FBA-412A-92AB-938B69DA5604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7" name="Footer Placeholder 1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NZ"/>
          </a:p>
        </p:txBody>
      </p:sp>
      <p:sp>
        <p:nvSpPr>
          <p:cNvPr id="8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58AEDAF-EF18-4D40-A0C3-03ED988B3F6E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11B265-BF4A-486E-BE5D-83082209CE4D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5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47F6CC-3C79-4644-A243-DB5409F1A06B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58000" y="274639"/>
            <a:ext cx="1828800" cy="5851525"/>
          </a:xfrm>
        </p:spPr>
        <p:txBody>
          <a:bodyPr vert="eaVert"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274640"/>
            <a:ext cx="5562600" cy="5851525"/>
          </a:xfrm>
        </p:spPr>
        <p:txBody>
          <a:bodyPr vert="eaVert"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00F9F0-249B-4FE4-BF8F-7A3E0C878569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5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3A3384-DAE6-46E1-BF2B-C26AFE70E649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6ADF6F5-6538-411E-9F36-130925D20804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5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08CF85-757B-409D-9EBC-96E389C70D4A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6"/>
          <p:cNvSpPr/>
          <p:nvPr/>
        </p:nvSpPr>
        <p:spPr>
          <a:xfrm>
            <a:off x="2282825" y="0"/>
            <a:ext cx="68580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Rectangle 9"/>
          <p:cNvSpPr/>
          <p:nvPr/>
        </p:nvSpPr>
        <p:spPr bwMode="invGray">
          <a:xfrm>
            <a:off x="2286000" y="0"/>
            <a:ext cx="76200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Oval 7"/>
          <p:cNvSpPr/>
          <p:nvPr/>
        </p:nvSpPr>
        <p:spPr>
          <a:xfrm>
            <a:off x="2172321" y="2814656"/>
            <a:ext cx="210312" cy="210312"/>
          </a:xfrm>
          <a:prstGeom prst="ellipse">
            <a:avLst/>
          </a:prstGeom>
          <a:gradFill rotWithShape="1">
            <a:gsLst>
              <a:gs pos="0">
                <a:schemeClr val="accent1">
                  <a:tint val="20000"/>
                  <a:satMod val="450000"/>
                  <a:alpha val="95000"/>
                </a:schemeClr>
              </a:gs>
              <a:gs pos="50000">
                <a:schemeClr val="accent1">
                  <a:tint val="38000"/>
                  <a:satMod val="250000"/>
                  <a:alpha val="90000"/>
                </a:schemeClr>
              </a:gs>
              <a:gs pos="95000">
                <a:schemeClr val="accent1">
                  <a:tint val="75000"/>
                  <a:satMod val="255000"/>
                  <a:alpha val="88000"/>
                </a:schemeClr>
              </a:gs>
              <a:gs pos="100000">
                <a:schemeClr val="accent1">
                  <a:tint val="100000"/>
                  <a:shade val="90000"/>
                  <a:satMod val="255000"/>
                  <a:alpha val="85000"/>
                </a:schemeClr>
              </a:gs>
            </a:gsLst>
            <a:path path="circle">
              <a:fillToRect l="25000" t="12500" r="75000" b="87500"/>
            </a:path>
          </a:gradFill>
          <a:ln w="2000" cap="rnd" cmpd="sng" algn="ctr">
            <a:solidFill>
              <a:schemeClr val="accent1">
                <a:shade val="90000"/>
                <a:satMod val="110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Oval 8"/>
          <p:cNvSpPr/>
          <p:nvPr/>
        </p:nvSpPr>
        <p:spPr>
          <a:xfrm>
            <a:off x="2408238" y="2746375"/>
            <a:ext cx="63500" cy="63500"/>
          </a:xfrm>
          <a:prstGeom prst="ellipse">
            <a:avLst/>
          </a:prstGeom>
          <a:noFill/>
          <a:ln w="12700" cap="rnd" cmpd="sng" algn="ctr">
            <a:solidFill>
              <a:schemeClr val="accent1">
                <a:shade val="75000"/>
                <a:alpha val="60000"/>
              </a:schemeClr>
            </a:solidFill>
            <a:prstDash val="solid"/>
          </a:ln>
          <a:effectLst/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78392" y="2600325"/>
            <a:ext cx="6400800" cy="2286000"/>
          </a:xfrm>
        </p:spPr>
        <p:txBody>
          <a:bodyPr anchor="t"/>
          <a:lstStyle>
            <a:lvl1pPr algn="l">
              <a:lnSpc>
                <a:spcPts val="4500"/>
              </a:lnSpc>
              <a:buNone/>
              <a:defRPr sz="4000" b="1" cap="all"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78392" y="1066800"/>
            <a:ext cx="6400800" cy="1509712"/>
          </a:xfrm>
        </p:spPr>
        <p:txBody>
          <a:bodyPr anchor="b"/>
          <a:lstStyle>
            <a:lvl1pPr marL="18288" indent="0">
              <a:lnSpc>
                <a:spcPts val="2300"/>
              </a:lnSpc>
              <a:spcBef>
                <a:spcPts val="0"/>
              </a:spcBef>
              <a:buNone/>
              <a:defRPr sz="2000">
                <a:solidFill>
                  <a:schemeClr val="tx2">
                    <a:shade val="30000"/>
                    <a:satMod val="150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39C317E9-84FE-4982-9C1D-B90C22CE5700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NZ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92E6214C-1BD9-4BCF-B402-63DA8F74A2C6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3560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76088" y="1524000"/>
            <a:ext cx="3657600" cy="466344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34839A-8E49-46B9-A3F1-C18608C02058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6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D7DE6B-5CDF-441D-ABD4-9B259B0231C8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160336"/>
            <a:ext cx="8229600" cy="1143000"/>
          </a:xfrm>
        </p:spPr>
        <p:txBody>
          <a:bodyPr/>
          <a:lstStyle>
            <a:lvl1pPr algn="ctr">
              <a:defRPr sz="4500" b="1" cap="none" baseline="0"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63440" y="328278"/>
            <a:ext cx="4023360" cy="640080"/>
          </a:xfrm>
          <a:solidFill>
            <a:schemeClr val="bg1"/>
          </a:solidFill>
          <a:ln w="10795">
            <a:solidFill>
              <a:schemeClr val="bg1"/>
            </a:solidFill>
            <a:miter lim="800000"/>
          </a:ln>
        </p:spPr>
        <p:txBody>
          <a:bodyPr anchor="ctr"/>
          <a:lstStyle>
            <a:lvl1pPr marL="64008" indent="0" algn="l">
              <a:lnSpc>
                <a:spcPct val="100000"/>
              </a:lnSpc>
              <a:spcBef>
                <a:spcPts val="100"/>
              </a:spcBef>
              <a:buNone/>
              <a:defRPr sz="19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440" y="969336"/>
            <a:ext cx="4023360" cy="4114800"/>
          </a:xfrm>
          <a:ln w="10795">
            <a:solidFill>
              <a:schemeClr val="bg1"/>
            </a:solidFill>
            <a:prstDash val="dash"/>
            <a:miter lim="800000"/>
          </a:ln>
        </p:spPr>
        <p:txBody>
          <a:bodyPr/>
          <a:lstStyle>
            <a:lvl1pPr marL="393192" indent="-274320">
              <a:lnSpc>
                <a:spcPct val="100000"/>
              </a:lnSpc>
              <a:spcBef>
                <a:spcPts val="700"/>
              </a:spcBef>
              <a:defRPr sz="2400"/>
            </a:lvl1pPr>
            <a:lvl2pPr>
              <a:lnSpc>
                <a:spcPct val="100000"/>
              </a:lnSpc>
              <a:spcBef>
                <a:spcPts val="700"/>
              </a:spcBef>
              <a:defRPr sz="2000"/>
            </a:lvl2pPr>
            <a:lvl3pPr>
              <a:lnSpc>
                <a:spcPct val="100000"/>
              </a:lnSpc>
              <a:spcBef>
                <a:spcPts val="700"/>
              </a:spcBef>
              <a:defRPr sz="1800"/>
            </a:lvl3pPr>
            <a:lvl4pPr>
              <a:lnSpc>
                <a:spcPct val="100000"/>
              </a:lnSpc>
              <a:spcBef>
                <a:spcPts val="700"/>
              </a:spcBef>
              <a:defRPr sz="1600"/>
            </a:lvl4pPr>
            <a:lvl5pPr>
              <a:lnSpc>
                <a:spcPct val="100000"/>
              </a:lnSpc>
              <a:spcBef>
                <a:spcPts val="700"/>
              </a:spcBef>
              <a:defRPr sz="16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06875E36-05A4-464E-85A4-15080FDD7DFD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AD0387BA-AE74-4514-80FB-9026F2EDA9C7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35608" y="274320"/>
            <a:ext cx="7498080" cy="1143000"/>
          </a:xfrm>
        </p:spPr>
        <p:txBody>
          <a:bodyPr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2885F4-DF36-4D35-93BA-C11BEEE84A8D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4" name="Footer Placeholder 9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NZ"/>
          </a:p>
        </p:txBody>
      </p:sp>
      <p:sp>
        <p:nvSpPr>
          <p:cNvPr id="5" name="Slide Number Placeholder 2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5AA866-F786-4097-8788-267FC34DD92A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/>
          <p:nvPr/>
        </p:nvSpPr>
        <p:spPr>
          <a:xfrm>
            <a:off x="1014413" y="0"/>
            <a:ext cx="8129587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3" name="Rectangle 5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4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6560DDE-463C-4238-B7AB-1DC867A74103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NZ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124EA84E-493F-4A92-98B3-CE0E6904E0BC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6778"/>
            <a:ext cx="3810000" cy="1162050"/>
          </a:xfrm>
          <a:ln>
            <a:noFill/>
          </a:ln>
        </p:spPr>
        <p:txBody>
          <a:bodyPr anchor="b"/>
          <a:lstStyle>
            <a:lvl1pPr algn="l">
              <a:lnSpc>
                <a:spcPts val="2000"/>
              </a:lnSpc>
              <a:buNone/>
              <a:defRPr sz="2200" b="1" cap="all" baseline="0"/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06964"/>
            <a:ext cx="3810000" cy="698500"/>
          </a:xfrm>
        </p:spPr>
        <p:txBody>
          <a:bodyPr/>
          <a:lstStyle>
            <a:lvl1pPr marL="45720" indent="0">
              <a:lnSpc>
                <a:spcPct val="100000"/>
              </a:lnSpc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8153400" cy="3992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3BDBB8A-392E-4748-AF0E-9982C77753EE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56258C45-C599-4E44-A444-64F843531ED8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7"/>
          <p:cNvSpPr/>
          <p:nvPr/>
        </p:nvSpPr>
        <p:spPr>
          <a:xfrm>
            <a:off x="762000" y="1066800"/>
            <a:ext cx="4572000" cy="4572000"/>
          </a:xfrm>
          <a:prstGeom prst="rect">
            <a:avLst/>
          </a:prstGeom>
          <a:solidFill>
            <a:srgbClr val="FFFFFF"/>
          </a:solidFill>
          <a:ln w="88900" cap="sq">
            <a:solidFill>
              <a:srgbClr val="FFFFFF"/>
            </a:solidFill>
            <a:miter lim="800000"/>
          </a:ln>
          <a:effectLst>
            <a:outerShdw blurRad="55500" dist="18500" dir="5400000" algn="tl" rotWithShape="0">
              <a:srgbClr val="000000">
                <a:alpha val="35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 contourW="635">
            <a:bevelT w="25400" h="19050"/>
            <a:contourClr>
              <a:srgbClr val="969696"/>
            </a:contourClr>
          </a:sp3d>
        </p:spPr>
        <p:txBody>
          <a:bodyPr tIns="274320">
            <a:normAutofit/>
          </a:bodyPr>
          <a:lstStyle>
            <a:extLst/>
          </a:lstStyle>
          <a:p>
            <a:pPr indent="-283464" fontAlgn="auto">
              <a:lnSpc>
                <a:spcPts val="3000"/>
              </a:lnSpc>
              <a:spcBef>
                <a:spcPts val="6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 2"/>
              <a:buNone/>
              <a:defRPr/>
            </a:pPr>
            <a:endParaRPr lang="en-US" sz="3200">
              <a:latin typeface="+mn-lt"/>
              <a:cs typeface="+mn-cs"/>
            </a:endParaRPr>
          </a:p>
        </p:txBody>
      </p:sp>
      <p:sp>
        <p:nvSpPr>
          <p:cNvPr id="6" name="Flowchart: Process 8"/>
          <p:cNvSpPr/>
          <p:nvPr/>
        </p:nvSpPr>
        <p:spPr>
          <a:xfrm rot="19468671">
            <a:off x="396875" y="954088"/>
            <a:ext cx="685800" cy="204787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shade val="90000"/>
                <a:satMod val="200000"/>
                <a:alpha val="4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Flowchart: Process 9"/>
          <p:cNvSpPr/>
          <p:nvPr/>
        </p:nvSpPr>
        <p:spPr>
          <a:xfrm rot="2103354" flipH="1">
            <a:off x="5003800" y="936625"/>
            <a:ext cx="649288" cy="204788"/>
          </a:xfrm>
          <a:prstGeom prst="flowChartProcess">
            <a:avLst/>
          </a:prstGeom>
          <a:solidFill>
            <a:srgbClr val="FBFBFB">
              <a:alpha val="45098"/>
            </a:srgbClr>
          </a:solidFill>
          <a:ln w="6350" cap="rnd" cmpd="sng" algn="ctr">
            <a:solidFill>
              <a:srgbClr val="FFFFFF">
                <a:alpha val="100000"/>
              </a:srgbClr>
            </a:solidFill>
            <a:prstDash val="solid"/>
          </a:ln>
          <a:effectLst>
            <a:outerShdw blurRad="25400" dist="25400" dir="3300000" sx="96000" sy="96000" algn="tl" rotWithShape="0">
              <a:schemeClr val="bg2">
                <a:alpha val="20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886896" y="1066800"/>
            <a:ext cx="2743200" cy="1981200"/>
          </a:xfrm>
        </p:spPr>
        <p:txBody>
          <a:bodyPr anchor="b">
            <a:noAutofit/>
          </a:bodyPr>
          <a:lstStyle>
            <a:lvl1pPr algn="l">
              <a:buNone/>
              <a:defRPr sz="2100" b="1">
                <a:effectLst/>
              </a:defRPr>
            </a:lvl1pPr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143003"/>
            <a:ext cx="4419600" cy="3514531"/>
          </a:xfrm>
          <a:prstGeom prst="roundRect">
            <a:avLst>
              <a:gd name="adj" fmla="val 783"/>
            </a:avLst>
          </a:prstGeom>
          <a:solidFill>
            <a:schemeClr val="bg2"/>
          </a:solidFill>
          <a:ln w="127000">
            <a:noFill/>
            <a:miter lim="800000"/>
          </a:ln>
          <a:effectLst/>
        </p:spPr>
        <p:txBody>
          <a:bodyPr tIns="274320">
            <a:normAutofit/>
          </a:bodyPr>
          <a:lstStyle>
            <a:lvl1pPr indent="0">
              <a:buNone/>
              <a:defRPr sz="3200"/>
            </a:lvl1pPr>
            <a:extLst/>
          </a:lstStyle>
          <a:p>
            <a:pPr lvl="0"/>
            <a:r>
              <a:rPr lang="en-US" noProof="0" smtClean="0"/>
              <a:t>Click icon to add picture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8200" y="4800600"/>
            <a:ext cx="4419600" cy="762000"/>
          </a:xfrm>
        </p:spPr>
        <p:txBody>
          <a:bodyPr anchor="ctr"/>
          <a:lstStyle>
            <a:lvl1pPr marL="0" indent="0" algn="l">
              <a:lnSpc>
                <a:spcPts val="1600"/>
              </a:lnSpc>
              <a:spcBef>
                <a:spcPts val="0"/>
              </a:spcBef>
              <a:buNone/>
              <a:defRPr sz="1400">
                <a:solidFill>
                  <a:srgbClr val="777777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D82D6AEC-66AD-4FDB-9B20-87CCCB272474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9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endParaRPr lang="en-NZ"/>
          </a:p>
        </p:txBody>
      </p:sp>
      <p:sp>
        <p:nvSpPr>
          <p:cNvPr id="10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pPr>
              <a:defRPr/>
            </a:pPr>
            <a:fld id="{7B2BA89F-6C8D-40B2-A6B9-B06EB0012ABF}" type="slidenum">
              <a:rPr lang="en-NZ"/>
              <a:pPr>
                <a:defRPr/>
              </a:pPr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e 6"/>
          <p:cNvSpPr/>
          <p:nvPr/>
        </p:nvSpPr>
        <p:spPr>
          <a:xfrm>
            <a:off x="-815975" y="-815975"/>
            <a:ext cx="1638300" cy="1638300"/>
          </a:xfrm>
          <a:prstGeom prst="pie">
            <a:avLst>
              <a:gd name="adj1" fmla="val 0"/>
              <a:gd name="adj2" fmla="val 5402120"/>
            </a:avLst>
          </a:prstGeom>
          <a:solidFill>
            <a:schemeClr val="bg2">
              <a:tint val="18000"/>
              <a:satMod val="220000"/>
              <a:alpha val="33000"/>
            </a:schemeClr>
          </a:solidFill>
          <a:ln w="3175" cap="rnd" cmpd="sng" algn="ctr">
            <a:solidFill>
              <a:schemeClr val="bg2">
                <a:shade val="70000"/>
                <a:satMod val="200000"/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168275" y="20638"/>
            <a:ext cx="1703388" cy="1703387"/>
          </a:xfrm>
          <a:prstGeom prst="ellipse">
            <a:avLst/>
          </a:prstGeom>
          <a:noFill/>
          <a:ln w="27305" cap="rnd" cmpd="sng" algn="ctr">
            <a:solidFill>
              <a:schemeClr val="bg2">
                <a:tint val="45000"/>
                <a:satMod val="325000"/>
                <a:alpha val="100000"/>
              </a:schemeClr>
            </a:solidFill>
            <a:prstDash val="solid"/>
          </a:ln>
          <a:effectLst>
            <a:outerShdw blurRad="25400" dist="25400" dir="5400000" algn="tl" rotWithShape="0">
              <a:schemeClr val="bg2">
                <a:shade val="50000"/>
                <a:satMod val="150000"/>
                <a:alpha val="8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1" name="Donut 10"/>
          <p:cNvSpPr/>
          <p:nvPr/>
        </p:nvSpPr>
        <p:spPr>
          <a:xfrm rot="2315675">
            <a:off x="182881" y="1055077"/>
            <a:ext cx="1125717" cy="1102624"/>
          </a:xfrm>
          <a:prstGeom prst="donut">
            <a:avLst>
              <a:gd name="adj" fmla="val 11833"/>
            </a:avLst>
          </a:prstGeom>
          <a:gradFill rotWithShape="1">
            <a:gsLst>
              <a:gs pos="0">
                <a:schemeClr val="bg2">
                  <a:tint val="10000"/>
                  <a:shade val="99000"/>
                  <a:satMod val="355000"/>
                  <a:alpha val="70000"/>
                </a:schemeClr>
              </a:gs>
              <a:gs pos="70000">
                <a:schemeClr val="bg2">
                  <a:tint val="6000"/>
                  <a:shade val="100000"/>
                  <a:satMod val="400000"/>
                  <a:alpha val="55000"/>
                </a:schemeClr>
              </a:gs>
              <a:gs pos="100000">
                <a:schemeClr val="bg2">
                  <a:tint val="100000"/>
                  <a:shade val="75000"/>
                  <a:satMod val="370000"/>
                  <a:alpha val="60000"/>
                </a:schemeClr>
              </a:gs>
            </a:gsLst>
            <a:path path="circle">
              <a:fillToRect l="-407500" t="-50000" r="507500" b="150000"/>
            </a:path>
          </a:gradFill>
          <a:ln w="7350" cap="rnd" cmpd="sng" algn="ctr">
            <a:solidFill>
              <a:schemeClr val="bg2">
                <a:shade val="60000"/>
                <a:satMod val="220000"/>
                <a:alpha val="100000"/>
              </a:schemeClr>
            </a:solidFill>
            <a:prstDash val="solid"/>
          </a:ln>
          <a:effectLst>
            <a:outerShdw blurRad="12700" dist="15000" dir="4500000" algn="tl" rotWithShape="0">
              <a:schemeClr val="bg2">
                <a:shade val="10000"/>
                <a:satMod val="200000"/>
                <a:alpha val="3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1012825" y="0"/>
            <a:ext cx="813117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5" name="Title Placeholder 4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  <a:prstGeom prst="rect">
            <a:avLst/>
          </a:prstGeom>
        </p:spPr>
        <p:txBody>
          <a:bodyPr anchor="ctr">
            <a:normAutofit/>
          </a:bodyPr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33" name="Text Placeholder 8"/>
          <p:cNvSpPr>
            <a:spLocks noGrp="1"/>
          </p:cNvSpPr>
          <p:nvPr>
            <p:ph type="body" idx="1"/>
          </p:nvPr>
        </p:nvSpPr>
        <p:spPr bwMode="auto">
          <a:xfrm>
            <a:off x="1435100" y="1447800"/>
            <a:ext cx="7499350" cy="480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4" name="Date Placeholder 23"/>
          <p:cNvSpPr>
            <a:spLocks noGrp="1"/>
          </p:cNvSpPr>
          <p:nvPr>
            <p:ph type="dt" sz="half" idx="2"/>
          </p:nvPr>
        </p:nvSpPr>
        <p:spPr>
          <a:xfrm>
            <a:off x="3581400" y="6305550"/>
            <a:ext cx="2133600" cy="476250"/>
          </a:xfrm>
          <a:prstGeom prst="rect">
            <a:avLst/>
          </a:prstGeom>
        </p:spPr>
        <p:txBody>
          <a:bodyPr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412ABF74-71C9-432F-A1A1-41E23858C524}" type="datetimeFigureOut">
              <a:rPr lang="en-US"/>
              <a:pPr>
                <a:defRPr/>
              </a:pPr>
              <a:t>8/5/2009</a:t>
            </a:fld>
            <a:endParaRPr lang="en-NZ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3"/>
          </p:nvPr>
        </p:nvSpPr>
        <p:spPr>
          <a:xfrm>
            <a:off x="5715000" y="6305550"/>
            <a:ext cx="2895600" cy="476250"/>
          </a:xfrm>
          <a:prstGeom prst="rect">
            <a:avLst/>
          </a:prstGeom>
        </p:spPr>
        <p:txBody>
          <a:bodyPr anchor="b"/>
          <a:lstStyle>
            <a:lvl1pPr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endParaRPr lang="en-NZ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4"/>
          </p:nvPr>
        </p:nvSpPr>
        <p:spPr>
          <a:xfrm>
            <a:off x="8613775" y="6305550"/>
            <a:ext cx="457200" cy="476250"/>
          </a:xfrm>
          <a:prstGeom prst="rect">
            <a:avLst/>
          </a:prstGeom>
        </p:spPr>
        <p:txBody>
          <a:bodyPr anchor="b"/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bg2">
                    <a:shade val="50000"/>
                    <a:satMod val="200000"/>
                  </a:schemeClr>
                </a:solidFill>
                <a:effectLst/>
                <a:latin typeface="+mn-lt"/>
                <a:cs typeface="+mn-cs"/>
              </a:defRPr>
            </a:lvl1pPr>
            <a:extLst/>
          </a:lstStyle>
          <a:p>
            <a:pPr>
              <a:defRPr/>
            </a:pPr>
            <a:fld id="{A6D8E168-D2A7-4961-824F-B7119FBD70F5}" type="slidenum">
              <a:rPr lang="en-NZ"/>
              <a:pPr>
                <a:defRPr/>
              </a:pPr>
              <a:t>‹#›</a:t>
            </a:fld>
            <a:endParaRPr lang="en-NZ"/>
          </a:p>
        </p:txBody>
      </p:sp>
      <p:sp>
        <p:nvSpPr>
          <p:cNvPr id="15" name="Rectangle 14"/>
          <p:cNvSpPr/>
          <p:nvPr/>
        </p:nvSpPr>
        <p:spPr bwMode="invGray">
          <a:xfrm>
            <a:off x="1014413" y="0"/>
            <a:ext cx="73025" cy="6858000"/>
          </a:xfrm>
          <a:prstGeom prst="rect">
            <a:avLst/>
          </a:prstGeom>
          <a:solidFill>
            <a:schemeClr val="bg1"/>
          </a:solidFill>
          <a:ln w="25400" cap="rnd" cmpd="sng" algn="ctr">
            <a:noFill/>
            <a:prstDash val="solid"/>
          </a:ln>
          <a:effectLst>
            <a:outerShdw blurRad="38550" dist="38000" dir="10800000" algn="tl" rotWithShape="0">
              <a:schemeClr val="bg2">
                <a:shade val="20000"/>
                <a:satMod val="110000"/>
                <a:alpha val="25000"/>
              </a:scheme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8" r:id="rId1"/>
    <p:sldLayoutId id="2147483827" r:id="rId2"/>
    <p:sldLayoutId id="2147483829" r:id="rId3"/>
    <p:sldLayoutId id="2147483826" r:id="rId4"/>
    <p:sldLayoutId id="2147483830" r:id="rId5"/>
    <p:sldLayoutId id="2147483825" r:id="rId6"/>
    <p:sldLayoutId id="2147483831" r:id="rId7"/>
    <p:sldLayoutId id="2147483832" r:id="rId8"/>
    <p:sldLayoutId id="2147483833" r:id="rId9"/>
    <p:sldLayoutId id="2147483824" r:id="rId10"/>
    <p:sldLayoutId id="2147483823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4300" kern="1200">
          <a:solidFill>
            <a:srgbClr val="572314"/>
          </a:solidFill>
          <a:effectLst>
            <a:outerShdw blurRad="50000" dist="30000" dir="5400000" algn="tl" rotWithShape="0">
              <a:srgbClr val="000000">
                <a:alpha val="30000"/>
              </a:srgbClr>
            </a:outerShdw>
          </a:effectLst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300">
          <a:solidFill>
            <a:srgbClr val="572314"/>
          </a:solidFill>
          <a:latin typeface="Gill Sans MT" pitchFamily="34" charset="0"/>
        </a:defRPr>
      </a:lvl9pPr>
      <a:extLst/>
    </p:titleStyle>
    <p:bodyStyle>
      <a:lvl1pPr marL="365125" indent="-282575" algn="l" rtl="0" eaLnBrk="0" fontAlgn="base" hangingPunct="0">
        <a:spcBef>
          <a:spcPts val="6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36538" algn="l" rtl="0" eaLnBrk="0" fontAlgn="base" hangingPunct="0">
        <a:spcBef>
          <a:spcPts val="550"/>
        </a:spcBef>
        <a:spcAft>
          <a:spcPct val="0"/>
        </a:spcAft>
        <a:buClr>
          <a:schemeClr val="accent1"/>
        </a:buClr>
        <a:buFont typeface="Verdana" pitchFamily="34" charset="0"/>
        <a:buChar char="◦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885825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Font typeface="Wingdings 2" pitchFamily="18" charset="2"/>
        <a:buChar char="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096963" indent="-173038" algn="l" rtl="0" eaLnBrk="0" fontAlgn="base" hangingPunct="0">
        <a:spcBef>
          <a:spcPct val="20000"/>
        </a:spcBef>
        <a:spcAft>
          <a:spcPct val="0"/>
        </a:spcAft>
        <a:buClr>
          <a:srgbClr val="C32D2E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296988" indent="-182563" algn="l" rtl="0" eaLnBrk="0" fontAlgn="base" hangingPunct="0">
        <a:spcBef>
          <a:spcPct val="20000"/>
        </a:spcBef>
        <a:spcAft>
          <a:spcPct val="0"/>
        </a:spcAft>
        <a:buClr>
          <a:srgbClr val="84AA33"/>
        </a:buClr>
        <a:buFont typeface="Wingdings 2" pitchFamily="18" charset="2"/>
        <a:buChar char="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508760" indent="-182880" algn="l" rtl="0" eaLnBrk="1" latinLnBrk="0" hangingPunct="1">
        <a:lnSpc>
          <a:spcPct val="100000"/>
        </a:lnSpc>
        <a:spcBef>
          <a:spcPct val="20000"/>
        </a:spcBef>
        <a:buClr>
          <a:schemeClr val="accent5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71907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2130552" indent="-182880" algn="l" rtl="0" eaLnBrk="1" latinLnBrk="0" hangingPunct="1">
        <a:lnSpc>
          <a:spcPct val="100000"/>
        </a:lnSpc>
        <a:spcBef>
          <a:spcPct val="20000"/>
        </a:spcBef>
        <a:buClr>
          <a:schemeClr val="accent6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31925" y="360363"/>
            <a:ext cx="7407275" cy="1471612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NZ" sz="7200" dirty="0" smtClean="0">
                <a:solidFill>
                  <a:schemeClr val="tx2">
                    <a:satMod val="130000"/>
                  </a:schemeClr>
                </a:solidFill>
              </a:rPr>
              <a:t>HABITS OF MIND</a:t>
            </a:r>
            <a:endParaRPr lang="en-NZ" sz="7200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3314" name="Subtitle 2"/>
          <p:cNvSpPr>
            <a:spLocks noGrp="1"/>
          </p:cNvSpPr>
          <p:nvPr>
            <p:ph type="subTitle" idx="1"/>
          </p:nvPr>
        </p:nvSpPr>
        <p:spPr>
          <a:xfrm>
            <a:off x="1331913" y="1844675"/>
            <a:ext cx="7391400" cy="4524375"/>
          </a:xfrm>
        </p:spPr>
        <p:txBody>
          <a:bodyPr/>
          <a:lstStyle/>
          <a:p>
            <a:pPr marL="26988" algn="ctr" eaLnBrk="1" hangingPunct="1"/>
            <a:r>
              <a:rPr lang="en-NZ" smtClean="0">
                <a:solidFill>
                  <a:srgbClr val="320E04"/>
                </a:solidFill>
              </a:rPr>
              <a:t>By Arthur L. Costa, Ed. D. and Bena Kallick, Ph. D.</a:t>
            </a:r>
          </a:p>
          <a:p>
            <a:pPr marL="26988" algn="ctr" eaLnBrk="1" hangingPunct="1"/>
            <a:r>
              <a:rPr lang="en-NZ" smtClean="0">
                <a:solidFill>
                  <a:srgbClr val="320E04"/>
                </a:solidFill>
              </a:rPr>
              <a:t>www.habits-of-mind.org</a:t>
            </a:r>
          </a:p>
          <a:p>
            <a:pPr marL="26988" algn="ctr" eaLnBrk="1" hangingPunct="1"/>
            <a:endParaRPr lang="en-NZ" smtClean="0">
              <a:solidFill>
                <a:srgbClr val="320E04"/>
              </a:solidFill>
            </a:endParaRPr>
          </a:p>
          <a:p>
            <a:pPr marL="26988" algn="ctr" eaLnBrk="1" hangingPunct="1"/>
            <a:endParaRPr lang="en-NZ" smtClean="0">
              <a:solidFill>
                <a:srgbClr val="320E04"/>
              </a:solidFill>
            </a:endParaRPr>
          </a:p>
          <a:p>
            <a:pPr marL="26988" algn="ctr" eaLnBrk="1" hangingPunct="1"/>
            <a:endParaRPr lang="en-NZ" smtClean="0">
              <a:solidFill>
                <a:srgbClr val="320E04"/>
              </a:solidFill>
            </a:endParaRPr>
          </a:p>
          <a:p>
            <a:pPr marL="26988" algn="ctr" eaLnBrk="1" hangingPunct="1"/>
            <a:endParaRPr lang="en-NZ" smtClean="0">
              <a:solidFill>
                <a:srgbClr val="320E04"/>
              </a:solidFill>
            </a:endParaRPr>
          </a:p>
          <a:p>
            <a:pPr marL="26988" algn="ctr" eaLnBrk="1" hangingPunct="1"/>
            <a:endParaRPr lang="en-NZ" smtClean="0">
              <a:solidFill>
                <a:srgbClr val="320E04"/>
              </a:solidFill>
            </a:endParaRPr>
          </a:p>
          <a:p>
            <a:pPr marL="26988" algn="ctr" eaLnBrk="1" hangingPunct="1"/>
            <a:endParaRPr lang="en-NZ" smtClean="0">
              <a:solidFill>
                <a:srgbClr val="320E04"/>
              </a:solidFill>
            </a:endParaRPr>
          </a:p>
          <a:p>
            <a:pPr marL="26988" algn="ctr" eaLnBrk="1" hangingPunct="1"/>
            <a:r>
              <a:rPr lang="en-NZ" smtClean="0">
                <a:solidFill>
                  <a:srgbClr val="320E04"/>
                </a:solidFill>
              </a:rPr>
              <a:t>Presentation by Libby, Lloyd and Campbell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en-NZ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 few last bits …</a:t>
            </a:r>
            <a:endParaRPr lang="en-GB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9699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NZ" sz="2800" dirty="0" smtClean="0"/>
              <a:t>The ultimate aim of the unit is not just to develop reading and writing skills, but to encourage the students to think and communicate (reason) in a deliberate controlled and forceful manner.</a:t>
            </a:r>
          </a:p>
          <a:p>
            <a:endParaRPr lang="en-NZ" sz="2000" dirty="0" smtClean="0"/>
          </a:p>
          <a:p>
            <a:r>
              <a:rPr lang="en-NZ" sz="2800" dirty="0" smtClean="0"/>
              <a:t>If all else fails just remember … </a:t>
            </a:r>
          </a:p>
          <a:p>
            <a:pPr>
              <a:buFont typeface="Wingdings 2" pitchFamily="18" charset="2"/>
              <a:buNone/>
            </a:pPr>
            <a:r>
              <a:rPr lang="en-NZ" sz="2800" dirty="0" smtClean="0"/>
              <a:t>“Man invented language to satisfy his deep need to complain.” </a:t>
            </a:r>
            <a:r>
              <a:rPr lang="en-NZ" sz="2800" dirty="0" smtClean="0"/>
              <a:t>– </a:t>
            </a:r>
            <a:r>
              <a:rPr lang="en-NZ" sz="2800" dirty="0" smtClean="0"/>
              <a:t>Lily Tomlin</a:t>
            </a:r>
          </a:p>
          <a:p>
            <a:pPr>
              <a:buFont typeface="Wingdings 2" pitchFamily="18" charset="2"/>
              <a:buNone/>
            </a:pPr>
            <a:r>
              <a:rPr lang="en-NZ" sz="2800" dirty="0" smtClean="0"/>
              <a:t>… or in the case of this task to argue.</a:t>
            </a:r>
            <a:endParaRPr lang="en-GB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2"/>
          <p:cNvSpPr>
            <a:spLocks noGrp="1"/>
          </p:cNvSpPr>
          <p:nvPr>
            <p:ph type="title"/>
          </p:nvPr>
        </p:nvSpPr>
        <p:spPr bwMode="auto"/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en-NZ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Lloyd’s </a:t>
            </a:r>
            <a:r>
              <a:rPr lang="en-NZ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example:</a:t>
            </a:r>
            <a:endParaRPr lang="en-GB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0482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NZ" dirty="0" smtClean="0"/>
              <a:t>Habit of Mind= Persisting</a:t>
            </a:r>
          </a:p>
          <a:p>
            <a:r>
              <a:rPr lang="en-NZ" dirty="0" smtClean="0"/>
              <a:t>Links to the new curriculum = Managing Self and Thinking</a:t>
            </a:r>
          </a:p>
          <a:p>
            <a:r>
              <a:rPr lang="en-NZ" dirty="0" smtClean="0"/>
              <a:t>Used in Year 9 Fantasy </a:t>
            </a:r>
            <a:r>
              <a:rPr lang="en-NZ" dirty="0" smtClean="0"/>
              <a:t>Unit (Connections </a:t>
            </a:r>
            <a:r>
              <a:rPr lang="en-NZ" dirty="0" smtClean="0"/>
              <a:t>and Community). Response to Text </a:t>
            </a:r>
            <a:r>
              <a:rPr lang="en-NZ" dirty="0" smtClean="0"/>
              <a:t>Essay.</a:t>
            </a:r>
            <a:endParaRPr lang="en-NZ" dirty="0" smtClean="0"/>
          </a:p>
          <a:p>
            <a:r>
              <a:rPr lang="en-NZ" dirty="0" smtClean="0"/>
              <a:t>Year 10 Camp preparation</a:t>
            </a:r>
          </a:p>
          <a:p>
            <a:endParaRPr lang="en-GB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Rectangle 2"/>
          <p:cNvSpPr>
            <a:spLocks noGrp="1"/>
          </p:cNvSpPr>
          <p:nvPr>
            <p:ph type="title"/>
          </p:nvPr>
        </p:nvSpPr>
        <p:spPr bwMode="auto"/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en-NZ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Looks like:</a:t>
            </a:r>
            <a:endParaRPr lang="en-GB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1506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NZ" sz="2800" dirty="0" smtClean="0"/>
              <a:t>“Can do” ATTITUDE. </a:t>
            </a:r>
            <a:r>
              <a:rPr lang="en-NZ" sz="2800" dirty="0" smtClean="0"/>
              <a:t> NZ </a:t>
            </a:r>
            <a:r>
              <a:rPr lang="en-NZ" sz="2800" dirty="0" smtClean="0"/>
              <a:t>quality of ‘having </a:t>
            </a:r>
          </a:p>
          <a:p>
            <a:pPr>
              <a:buFont typeface="Wingdings 2" pitchFamily="18" charset="2"/>
              <a:buNone/>
            </a:pPr>
            <a:r>
              <a:rPr lang="en-NZ" sz="2800" dirty="0" smtClean="0"/>
              <a:t>   a </a:t>
            </a:r>
            <a:r>
              <a:rPr lang="en-NZ" sz="2800" dirty="0" smtClean="0"/>
              <a:t>go’. Planning and writing response to text essays.</a:t>
            </a:r>
          </a:p>
          <a:p>
            <a:pPr>
              <a:buFontTx/>
              <a:buChar char="•"/>
            </a:pPr>
            <a:r>
              <a:rPr lang="en-NZ" sz="2800" dirty="0" smtClean="0"/>
              <a:t>Asking QUESTIONS when attempting to find information, clarify tasks or check responses.</a:t>
            </a:r>
          </a:p>
          <a:p>
            <a:pPr>
              <a:buFont typeface="Gill Sans MT" pitchFamily="34" charset="0"/>
              <a:buChar char="•"/>
            </a:pPr>
            <a:r>
              <a:rPr lang="en-NZ" sz="2800" dirty="0" smtClean="0"/>
              <a:t>Listing reasons for success and the lack of it as a means of ANALYSING results.</a:t>
            </a:r>
          </a:p>
          <a:p>
            <a:pPr>
              <a:buFontTx/>
              <a:buChar char="•"/>
            </a:pPr>
            <a:r>
              <a:rPr lang="en-NZ" sz="2800" dirty="0" smtClean="0"/>
              <a:t>RESILIENCE demonstrated by deploying a range of strategies to assist </a:t>
            </a:r>
            <a:r>
              <a:rPr lang="en-NZ" sz="2800" dirty="0" smtClean="0"/>
              <a:t>progress.</a:t>
            </a:r>
            <a:endParaRPr lang="en-NZ" sz="2800" dirty="0" smtClean="0"/>
          </a:p>
          <a:p>
            <a:pPr>
              <a:buFont typeface="Wingdings 2" pitchFamily="18" charset="2"/>
              <a:buNone/>
            </a:pPr>
            <a:endParaRPr lang="en-NZ" sz="2800" dirty="0" smtClean="0"/>
          </a:p>
          <a:p>
            <a:pPr>
              <a:buFont typeface="Wingdings 2" pitchFamily="18" charset="2"/>
              <a:buNone/>
            </a:pPr>
            <a:endParaRPr lang="en-NZ" sz="2800" dirty="0" smtClean="0"/>
          </a:p>
          <a:p>
            <a:pPr>
              <a:buFont typeface="Wingdings 2" pitchFamily="18" charset="2"/>
              <a:buNone/>
            </a:pPr>
            <a:endParaRPr lang="en-NZ" sz="2800" dirty="0" smtClean="0"/>
          </a:p>
          <a:p>
            <a:pPr>
              <a:buFont typeface="Wingdings 2" pitchFamily="18" charset="2"/>
              <a:buNone/>
            </a:pPr>
            <a:endParaRPr lang="en-GB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9" name="Rectangle 2"/>
          <p:cNvSpPr>
            <a:spLocks noGrp="1"/>
          </p:cNvSpPr>
          <p:nvPr>
            <p:ph type="title"/>
          </p:nvPr>
        </p:nvSpPr>
        <p:spPr bwMode="auto"/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en-NZ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 </a:t>
            </a:r>
            <a:r>
              <a:rPr lang="en-NZ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summary</a:t>
            </a:r>
            <a:r>
              <a:rPr lang="en-NZ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…	</a:t>
            </a:r>
            <a:endParaRPr lang="en-GB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2530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NZ" dirty="0" smtClean="0"/>
              <a:t>Habits of mind is a series of intelligent behaviours to learning situations</a:t>
            </a:r>
          </a:p>
          <a:p>
            <a:r>
              <a:rPr lang="en-NZ" dirty="0" smtClean="0"/>
              <a:t>Persisting is connected to action. Mistakes imply a response.</a:t>
            </a:r>
          </a:p>
          <a:p>
            <a:r>
              <a:rPr lang="en-NZ" dirty="0" smtClean="0"/>
              <a:t>Looks like: Robert the Bruce!</a:t>
            </a:r>
          </a:p>
          <a:p>
            <a:r>
              <a:rPr lang="en-NZ" dirty="0" smtClean="0"/>
              <a:t>Success means developing a range of strategies.</a:t>
            </a:r>
          </a:p>
          <a:p>
            <a:r>
              <a:rPr lang="en-NZ" dirty="0" smtClean="0"/>
              <a:t>Habits of mind applies to everyone </a:t>
            </a:r>
            <a:r>
              <a:rPr lang="en-NZ" dirty="0" smtClean="0"/>
              <a:t>involved in a child’s learning.</a:t>
            </a:r>
          </a:p>
          <a:p>
            <a:endParaRPr lang="en-NZ" dirty="0" smtClean="0"/>
          </a:p>
          <a:p>
            <a:pPr>
              <a:buFont typeface="Wingdings 2" pitchFamily="18" charset="2"/>
              <a:buNone/>
            </a:pPr>
            <a:endParaRPr lang="en-NZ" dirty="0" smtClean="0"/>
          </a:p>
          <a:p>
            <a:pPr>
              <a:buFont typeface="Wingdings 2" pitchFamily="18" charset="2"/>
              <a:buNone/>
            </a:pPr>
            <a:endParaRPr lang="en-GB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NZ" dirty="0" smtClean="0">
                <a:solidFill>
                  <a:schemeClr val="tx2">
                    <a:satMod val="130000"/>
                  </a:schemeClr>
                </a:solidFill>
              </a:rPr>
              <a:t>What are “habits of mind”?</a:t>
            </a:r>
            <a:endParaRPr lang="en-N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4338" name="Content Placeholder 2"/>
          <p:cNvSpPr>
            <a:spLocks noGrp="1"/>
          </p:cNvSpPr>
          <p:nvPr>
            <p:ph idx="1"/>
          </p:nvPr>
        </p:nvSpPr>
        <p:spPr>
          <a:xfrm>
            <a:off x="1143000" y="1447800"/>
            <a:ext cx="7572375" cy="4800600"/>
          </a:xfrm>
        </p:spPr>
        <p:txBody>
          <a:bodyPr/>
          <a:lstStyle/>
          <a:p>
            <a:pPr eaLnBrk="1" hangingPunct="1">
              <a:buFont typeface="Wingdings 2" pitchFamily="18" charset="2"/>
              <a:buNone/>
            </a:pPr>
            <a:r>
              <a:rPr lang="en-NZ" sz="3000" smtClean="0"/>
              <a:t>Habits of mind are the different patterns of intellectual behaviour we employ when faced with a problem.  </a:t>
            </a:r>
          </a:p>
          <a:p>
            <a:pPr eaLnBrk="1" hangingPunct="1"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buFont typeface="Wingdings 2" pitchFamily="18" charset="2"/>
              <a:buNone/>
            </a:pPr>
            <a:r>
              <a:rPr lang="en-NZ" sz="3000" smtClean="0"/>
              <a:t>Costa and Kallick have identified 16 habits of mind that lead to effective problem solving.</a:t>
            </a:r>
          </a:p>
          <a:p>
            <a:pPr eaLnBrk="1" hangingPunct="1"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buFont typeface="Wingdings 2" pitchFamily="18" charset="2"/>
              <a:buNone/>
            </a:pPr>
            <a:r>
              <a:rPr lang="en-NZ" sz="3000" smtClean="0"/>
              <a:t>As teachers, we should be fostering these attributes in our students, and helping them to recognise and develop these habits.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NZ" dirty="0" smtClean="0">
                <a:solidFill>
                  <a:schemeClr val="tx2">
                    <a:satMod val="130000"/>
                  </a:schemeClr>
                </a:solidFill>
              </a:rPr>
              <a:t>The 16 habits of mind are:</a:t>
            </a:r>
            <a:endParaRPr lang="en-N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5362" name="Content Placeholder 2"/>
          <p:cNvSpPr>
            <a:spLocks noGrp="1"/>
          </p:cNvSpPr>
          <p:nvPr>
            <p:ph idx="1"/>
          </p:nvPr>
        </p:nvSpPr>
        <p:spPr>
          <a:xfrm>
            <a:off x="1071563" y="1428750"/>
            <a:ext cx="7858125" cy="4879975"/>
          </a:xfrm>
        </p:spPr>
        <p:txBody>
          <a:bodyPr/>
          <a:lstStyle/>
          <a:p>
            <a:pPr eaLnBrk="1" hangingPunct="1"/>
            <a:r>
              <a:rPr lang="en-NZ" sz="3000" smtClean="0"/>
              <a:t>Persisting</a:t>
            </a:r>
          </a:p>
          <a:p>
            <a:pPr eaLnBrk="1" hangingPunct="1"/>
            <a:r>
              <a:rPr lang="en-NZ" sz="3000" smtClean="0"/>
              <a:t>Managing impulsivity</a:t>
            </a:r>
          </a:p>
          <a:p>
            <a:pPr eaLnBrk="1" hangingPunct="1"/>
            <a:r>
              <a:rPr lang="en-NZ" sz="3000" smtClean="0"/>
              <a:t>Listening to others, with understanding and empathy</a:t>
            </a:r>
          </a:p>
          <a:p>
            <a:pPr eaLnBrk="1" hangingPunct="1"/>
            <a:r>
              <a:rPr lang="en-NZ" sz="3000" smtClean="0"/>
              <a:t>Thinking flexibly</a:t>
            </a:r>
          </a:p>
          <a:p>
            <a:pPr eaLnBrk="1" hangingPunct="1"/>
            <a:r>
              <a:rPr lang="en-NZ" sz="3000" smtClean="0"/>
              <a:t>Thinking about our thinking (metacognition)</a:t>
            </a:r>
          </a:p>
          <a:p>
            <a:pPr eaLnBrk="1" hangingPunct="1"/>
            <a:r>
              <a:rPr lang="en-NZ" sz="3000" smtClean="0"/>
              <a:t>Striving for accuracy and precision</a:t>
            </a:r>
          </a:p>
          <a:p>
            <a:pPr eaLnBrk="1" hangingPunct="1"/>
            <a:r>
              <a:rPr lang="en-NZ" sz="3000" smtClean="0"/>
              <a:t>Questioning and posing problems</a:t>
            </a:r>
          </a:p>
          <a:p>
            <a:pPr eaLnBrk="1" hangingPunct="1"/>
            <a:r>
              <a:rPr lang="en-NZ" sz="3000" smtClean="0"/>
              <a:t>Applying past knowledge to new situations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1071563" y="500063"/>
            <a:ext cx="7500937" cy="5808662"/>
          </a:xfrm>
        </p:spPr>
        <p:txBody>
          <a:bodyPr>
            <a:normAutofit fontScale="92500" lnSpcReduction="10000"/>
          </a:bodyPr>
          <a:lstStyle/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NZ" dirty="0" smtClean="0"/>
              <a:t>Thinking and communicating with clarity and precision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NZ" dirty="0" smtClean="0"/>
              <a:t>Gathering data through all senses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NZ" dirty="0" smtClean="0"/>
              <a:t>Creating, imagining and innovating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NZ" dirty="0" smtClean="0"/>
              <a:t>Responding with wonderment and awe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NZ" dirty="0" smtClean="0"/>
              <a:t>Taking responsible risks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NZ" dirty="0" smtClean="0"/>
              <a:t>Finding humour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NZ" dirty="0" smtClean="0"/>
              <a:t>Thinking interdependently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Char char=""/>
              <a:defRPr/>
            </a:pPr>
            <a:r>
              <a:rPr lang="en-NZ" dirty="0" smtClean="0"/>
              <a:t>Learning continuously</a:t>
            </a:r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None/>
              <a:defRPr/>
            </a:pPr>
            <a:endParaRPr lang="en-NZ" sz="1600" dirty="0" smtClean="0"/>
          </a:p>
          <a:p>
            <a:pPr marL="365760" indent="-283464" eaLnBrk="1" fontAlgn="auto" hangingPunct="1">
              <a:spcAft>
                <a:spcPts val="0"/>
              </a:spcAft>
              <a:buFont typeface="Wingdings 2"/>
              <a:buNone/>
              <a:defRPr/>
            </a:pPr>
            <a:r>
              <a:rPr lang="en-NZ" dirty="0" smtClean="0"/>
              <a:t>As you can see, many of these reflect the values of the new curriculum.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NZ" dirty="0" smtClean="0">
                <a:solidFill>
                  <a:schemeClr val="tx2">
                    <a:satMod val="130000"/>
                  </a:schemeClr>
                </a:solidFill>
              </a:rPr>
              <a:t>How does this apply to the English classroom?</a:t>
            </a:r>
            <a:endParaRPr lang="en-N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7410" name="Content Placeholder 2"/>
          <p:cNvSpPr>
            <a:spLocks noGrp="1"/>
          </p:cNvSpPr>
          <p:nvPr>
            <p:ph idx="1"/>
          </p:nvPr>
        </p:nvSpPr>
        <p:spPr>
          <a:xfrm>
            <a:off x="1435100" y="1447800"/>
            <a:ext cx="7351713" cy="4800600"/>
          </a:xfrm>
        </p:spPr>
        <p:txBody>
          <a:bodyPr/>
          <a:lstStyle/>
          <a:p>
            <a:pPr eaLnBrk="1" hangingPunct="1">
              <a:buFont typeface="Wingdings 2" pitchFamily="18" charset="2"/>
              <a:buNone/>
            </a:pPr>
            <a:endParaRPr lang="en-NZ" sz="800" i="1" dirty="0" smtClean="0"/>
          </a:p>
          <a:p>
            <a:pPr eaLnBrk="1" hangingPunct="1">
              <a:buFont typeface="Wingdings 2" pitchFamily="18" charset="2"/>
              <a:buNone/>
            </a:pPr>
            <a:r>
              <a:rPr lang="en-NZ" sz="3000" i="1" dirty="0" smtClean="0"/>
              <a:t>Libby’s example:</a:t>
            </a:r>
          </a:p>
          <a:p>
            <a:pPr eaLnBrk="1" hangingPunct="1">
              <a:buFont typeface="Wingdings 2" pitchFamily="18" charset="2"/>
              <a:buNone/>
            </a:pPr>
            <a:r>
              <a:rPr lang="en-NZ" sz="3000" dirty="0" smtClean="0"/>
              <a:t>Habit of mind = Creating, imagining and innovating.</a:t>
            </a:r>
          </a:p>
          <a:p>
            <a:pPr eaLnBrk="1" hangingPunct="1">
              <a:buFont typeface="Wingdings 2" pitchFamily="18" charset="2"/>
              <a:buNone/>
            </a:pPr>
            <a:endParaRPr lang="en-NZ" sz="800" dirty="0" smtClean="0"/>
          </a:p>
          <a:p>
            <a:pPr eaLnBrk="1" hangingPunct="1">
              <a:buFont typeface="Wingdings 2" pitchFamily="18" charset="2"/>
              <a:buNone/>
            </a:pPr>
            <a:r>
              <a:rPr lang="en-NZ" sz="3000" dirty="0" smtClean="0"/>
              <a:t>Links to the value of “innovation, inquiry and curiosity” in the new curriculum.</a:t>
            </a:r>
          </a:p>
          <a:p>
            <a:pPr eaLnBrk="1" hangingPunct="1">
              <a:buFont typeface="Wingdings 2" pitchFamily="18" charset="2"/>
              <a:buNone/>
            </a:pPr>
            <a:endParaRPr lang="en-NZ" sz="800" dirty="0" smtClean="0"/>
          </a:p>
          <a:p>
            <a:pPr eaLnBrk="1" hangingPunct="1">
              <a:buFont typeface="Wingdings 2" pitchFamily="18" charset="2"/>
              <a:buNone/>
            </a:pPr>
            <a:r>
              <a:rPr lang="en-NZ" sz="3000" dirty="0" smtClean="0"/>
              <a:t>Used in the classroom in Year 10 “What if?” (speculative fiction) unit.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435100" y="274638"/>
            <a:ext cx="7499350" cy="1143000"/>
          </a:xfrm>
        </p:spPr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NZ" dirty="0" smtClean="0">
                <a:solidFill>
                  <a:schemeClr val="tx2">
                    <a:satMod val="130000"/>
                  </a:schemeClr>
                </a:solidFill>
              </a:rPr>
              <a:t>What does it look like?</a:t>
            </a:r>
            <a:endParaRPr lang="en-N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8434" name="Content Placeholder 4"/>
          <p:cNvSpPr>
            <a:spLocks noGrp="1"/>
          </p:cNvSpPr>
          <p:nvPr>
            <p:ph sz="half" idx="1"/>
          </p:nvPr>
        </p:nvSpPr>
        <p:spPr>
          <a:xfrm>
            <a:off x="1214438" y="1268413"/>
            <a:ext cx="3878262" cy="52324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NZ" sz="3000" smtClean="0"/>
              <a:t>Imagining:  reading and responding to  science fiction short stories.</a:t>
            </a:r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lnSpc>
                <a:spcPct val="90000"/>
              </a:lnSpc>
            </a:pPr>
            <a:r>
              <a:rPr lang="en-NZ" sz="3000" smtClean="0"/>
              <a:t>Creating:  write stories about superheroes or a futuristic world.</a:t>
            </a:r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lnSpc>
                <a:spcPct val="90000"/>
              </a:lnSpc>
            </a:pPr>
            <a:r>
              <a:rPr lang="en-NZ" sz="3000" smtClean="0"/>
              <a:t>Innovating:  games/ group tasks related to unit. </a:t>
            </a:r>
          </a:p>
        </p:txBody>
      </p:sp>
      <p:sp>
        <p:nvSpPr>
          <p:cNvPr id="18435" name="Content Placeholder 5"/>
          <p:cNvSpPr>
            <a:spLocks noGrp="1"/>
          </p:cNvSpPr>
          <p:nvPr>
            <p:ph sz="half" idx="2"/>
          </p:nvPr>
        </p:nvSpPr>
        <p:spPr>
          <a:xfrm>
            <a:off x="5276850" y="1268413"/>
            <a:ext cx="3657600" cy="52324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NZ" sz="3000" smtClean="0"/>
              <a:t>Develops reading skills.  Links to close reading standards.</a:t>
            </a:r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lnSpc>
                <a:spcPct val="90000"/>
              </a:lnSpc>
            </a:pPr>
            <a:r>
              <a:rPr lang="en-NZ" sz="3000" smtClean="0"/>
              <a:t>Develops writing skills.  Practice for common test.</a:t>
            </a:r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lnSpc>
                <a:spcPct val="90000"/>
              </a:lnSpc>
              <a:buFont typeface="Wingdings 2" pitchFamily="18" charset="2"/>
              <a:buNone/>
            </a:pPr>
            <a:endParaRPr lang="en-NZ" sz="800" smtClean="0"/>
          </a:p>
          <a:p>
            <a:pPr eaLnBrk="1" hangingPunct="1">
              <a:lnSpc>
                <a:spcPct val="90000"/>
              </a:lnSpc>
            </a:pPr>
            <a:r>
              <a:rPr lang="en-NZ" sz="3000" smtClean="0"/>
              <a:t>Develops listening, group work and presenting skills.</a:t>
            </a:r>
          </a:p>
        </p:txBody>
      </p:sp>
      <p:sp>
        <p:nvSpPr>
          <p:cNvPr id="7" name="Right Arrow 6"/>
          <p:cNvSpPr/>
          <p:nvPr/>
        </p:nvSpPr>
        <p:spPr>
          <a:xfrm>
            <a:off x="4859338" y="1989138"/>
            <a:ext cx="428625" cy="26035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NZ"/>
          </a:p>
        </p:txBody>
      </p:sp>
      <p:sp>
        <p:nvSpPr>
          <p:cNvPr id="9" name="Right Arrow 8"/>
          <p:cNvSpPr/>
          <p:nvPr/>
        </p:nvSpPr>
        <p:spPr>
          <a:xfrm>
            <a:off x="4859338" y="3789363"/>
            <a:ext cx="428625" cy="26035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NZ"/>
          </a:p>
        </p:txBody>
      </p:sp>
      <p:sp>
        <p:nvSpPr>
          <p:cNvPr id="10" name="Right Arrow 9"/>
          <p:cNvSpPr/>
          <p:nvPr/>
        </p:nvSpPr>
        <p:spPr>
          <a:xfrm>
            <a:off x="4859338" y="5661025"/>
            <a:ext cx="428625" cy="26035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N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NZ" dirty="0" smtClean="0">
                <a:solidFill>
                  <a:schemeClr val="tx2">
                    <a:satMod val="130000"/>
                  </a:schemeClr>
                </a:solidFill>
              </a:rPr>
              <a:t>In summary…</a:t>
            </a:r>
            <a:endParaRPr lang="en-NZ" dirty="0">
              <a:solidFill>
                <a:schemeClr val="tx2">
                  <a:satMod val="130000"/>
                </a:schemeClr>
              </a:solidFill>
            </a:endParaRPr>
          </a:p>
        </p:txBody>
      </p:sp>
      <p:sp>
        <p:nvSpPr>
          <p:cNvPr id="1945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>
              <a:buFont typeface="Wingdings 2" pitchFamily="18" charset="2"/>
              <a:buNone/>
            </a:pPr>
            <a:r>
              <a:rPr lang="en-NZ" dirty="0" smtClean="0"/>
              <a:t>The ultimate aim of the unit is not just to develop reading and writing skills, but to encourage the students to think creatively and consider new ideas.  </a:t>
            </a:r>
          </a:p>
          <a:p>
            <a:pPr eaLnBrk="1" hangingPunct="1">
              <a:buFont typeface="Wingdings 2" pitchFamily="18" charset="2"/>
              <a:buNone/>
            </a:pPr>
            <a:endParaRPr lang="en-NZ" sz="800" dirty="0" smtClean="0"/>
          </a:p>
          <a:p>
            <a:pPr eaLnBrk="1" hangingPunct="1">
              <a:buFont typeface="Wingdings 2" pitchFamily="18" charset="2"/>
              <a:buNone/>
            </a:pPr>
            <a:r>
              <a:rPr lang="en-NZ" dirty="0" smtClean="0"/>
              <a:t>In the words of Terry </a:t>
            </a:r>
            <a:r>
              <a:rPr lang="en-NZ" dirty="0" err="1" smtClean="0"/>
              <a:t>Pratchett</a:t>
            </a:r>
            <a:r>
              <a:rPr lang="en-NZ" dirty="0" smtClean="0"/>
              <a:t>, </a:t>
            </a:r>
            <a:r>
              <a:rPr lang="en-NZ" i="1" dirty="0" smtClean="0"/>
              <a:t>“Fantasy isn’t just about wizards and silly wands.  It’s about seeing the world from new directions.”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vert="horz" wrap="square" lIns="91440" tIns="45720" rIns="91440" bIns="45720" numCol="1" anchorCtr="0" compatLnSpc="1">
            <a:prstTxWarp prst="textNoShape">
              <a:avLst/>
            </a:prstTxWarp>
            <a:normAutofit/>
          </a:bodyPr>
          <a:lstStyle/>
          <a:p>
            <a:r>
              <a:rPr lang="en-NZ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Another classroom example …	</a:t>
            </a:r>
            <a:endParaRPr lang="en-GB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765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algn="just">
              <a:buFont typeface="Wingdings 2" pitchFamily="18" charset="2"/>
              <a:buNone/>
            </a:pPr>
            <a:r>
              <a:rPr lang="en-NZ" sz="3000" i="1" dirty="0" smtClean="0"/>
              <a:t>Campbell’s example:</a:t>
            </a:r>
          </a:p>
          <a:p>
            <a:pPr>
              <a:buFont typeface="Wingdings 2" pitchFamily="18" charset="2"/>
              <a:buNone/>
            </a:pPr>
            <a:r>
              <a:rPr lang="en-NZ" sz="2800" dirty="0" smtClean="0"/>
              <a:t>Habit of mind =	Thinking and communicating with </a:t>
            </a:r>
            <a:r>
              <a:rPr lang="en-NZ" sz="2800" dirty="0" smtClean="0"/>
              <a:t>clarity </a:t>
            </a:r>
            <a:r>
              <a:rPr lang="en-NZ" sz="2800" dirty="0" smtClean="0"/>
              <a:t>and </a:t>
            </a:r>
            <a:r>
              <a:rPr lang="en-NZ" sz="2800" dirty="0" smtClean="0"/>
              <a:t>precision.</a:t>
            </a:r>
            <a:endParaRPr lang="en-NZ" sz="2800" dirty="0" smtClean="0"/>
          </a:p>
          <a:p>
            <a:pPr algn="just">
              <a:buFont typeface="Wingdings 2" pitchFamily="18" charset="2"/>
              <a:buNone/>
            </a:pPr>
            <a:endParaRPr lang="en-NZ" sz="800" dirty="0" smtClean="0"/>
          </a:p>
          <a:p>
            <a:pPr algn="just">
              <a:buFont typeface="Wingdings 2" pitchFamily="18" charset="2"/>
              <a:buNone/>
            </a:pPr>
            <a:r>
              <a:rPr lang="en-NZ" sz="2800" dirty="0" smtClean="0"/>
              <a:t>Links to the key competencies of “using language symbols and text” and “thinking” and value of “</a:t>
            </a:r>
            <a:r>
              <a:rPr lang="en-GB" sz="2800" dirty="0" smtClean="0"/>
              <a:t>excellence – </a:t>
            </a:r>
            <a:r>
              <a:rPr lang="en-GB" sz="2800" dirty="0" smtClean="0"/>
              <a:t>aiming </a:t>
            </a:r>
            <a:r>
              <a:rPr lang="en-GB" sz="2800" dirty="0" smtClean="0"/>
              <a:t>high and persevering in the face of difficulties” in the new curriculum.</a:t>
            </a:r>
            <a:endParaRPr lang="en-NZ" sz="2800" dirty="0" smtClean="0"/>
          </a:p>
          <a:p>
            <a:pPr algn="just">
              <a:buFont typeface="Wingdings 2" pitchFamily="18" charset="2"/>
              <a:buNone/>
            </a:pPr>
            <a:endParaRPr lang="en-NZ" sz="800" dirty="0" smtClean="0"/>
          </a:p>
          <a:p>
            <a:pPr algn="just">
              <a:buFont typeface="Wingdings 2" pitchFamily="18" charset="2"/>
              <a:buNone/>
            </a:pPr>
            <a:r>
              <a:rPr lang="en-NZ" sz="2800" dirty="0" smtClean="0"/>
              <a:t>Used in the classroom in teaching structure /  layout and tone for Year 9 </a:t>
            </a:r>
            <a:r>
              <a:rPr lang="en-NZ" sz="2800" smtClean="0"/>
              <a:t>formal </a:t>
            </a:r>
            <a:r>
              <a:rPr lang="en-NZ" sz="2800" smtClean="0"/>
              <a:t>writing.</a:t>
            </a:r>
            <a:endParaRPr lang="en-GB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vert="horz"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en-NZ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What does it look like?</a:t>
            </a:r>
            <a:endParaRPr lang="en-GB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8675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NZ" sz="2200" smtClean="0"/>
              <a:t>Work done: cover appropriate structure and tone req. for formal writing.</a:t>
            </a:r>
          </a:p>
          <a:p>
            <a:pPr>
              <a:lnSpc>
                <a:spcPct val="90000"/>
              </a:lnSpc>
            </a:pPr>
            <a:r>
              <a:rPr lang="en-NZ" sz="2200" smtClean="0"/>
              <a:t>Thinking: Big Questions – What are we being asked to do when we write formally? Why must we be organized in how we approach it? – Class establishes in small groups then as a whole appropriate rules and regulations for good formal writing – Groups present thoughts, findings and reasoning – Develops listening, group work and presenting skills encourages meta-cognition (and better writing) when combined with actual writing tasks (dealing with the </a:t>
            </a:r>
            <a:r>
              <a:rPr lang="en-NZ" sz="2200" u="sng" smtClean="0"/>
              <a:t>why?</a:t>
            </a:r>
            <a:r>
              <a:rPr lang="en-NZ" sz="2200" smtClean="0"/>
              <a:t>)</a:t>
            </a:r>
          </a:p>
          <a:p>
            <a:pPr>
              <a:lnSpc>
                <a:spcPct val="90000"/>
              </a:lnSpc>
            </a:pPr>
            <a:r>
              <a:rPr lang="en-NZ" sz="2200" smtClean="0"/>
              <a:t>Communicating: application of new found skill (writing type / style) to activities / assessment related to content currently being studied in class (poetry). Develops writing skills (vocabulary, tone, grammar, punctuation) and critical thinking (planning and strategising) – appreciation.</a:t>
            </a:r>
            <a:endParaRPr lang="en-GB" sz="22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Solstic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HGｺﾞｼｯｸE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Solstice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53000"/>
              </a:schemeClr>
            </a:gs>
            <a:gs pos="50000">
              <a:schemeClr val="phClr">
                <a:tint val="42000"/>
                <a:satMod val="255000"/>
              </a:schemeClr>
            </a:gs>
            <a:gs pos="97000">
              <a:schemeClr val="phClr">
                <a:tint val="53000"/>
                <a:satMod val="260000"/>
              </a:schemeClr>
            </a:gs>
            <a:gs pos="100000">
              <a:schemeClr val="phClr">
                <a:tint val="56000"/>
                <a:satMod val="27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2000"/>
                <a:satMod val="170000"/>
              </a:schemeClr>
            </a:gs>
            <a:gs pos="15000">
              <a:schemeClr val="phClr">
                <a:tint val="92000"/>
                <a:shade val="99000"/>
                <a:satMod val="170000"/>
              </a:schemeClr>
            </a:gs>
            <a:gs pos="62000">
              <a:schemeClr val="phClr">
                <a:tint val="96000"/>
                <a:shade val="80000"/>
                <a:satMod val="170000"/>
              </a:schemeClr>
            </a:gs>
            <a:gs pos="97000">
              <a:schemeClr val="phClr">
                <a:tint val="98000"/>
                <a:shade val="63000"/>
                <a:satMod val="170000"/>
              </a:schemeClr>
            </a:gs>
            <a:gs pos="100000">
              <a:schemeClr val="phClr">
                <a:shade val="62000"/>
                <a:satMod val="170000"/>
              </a:schemeClr>
            </a:gs>
          </a:gsLst>
          <a:path path="circle">
            <a:fillToRect l="50000" t="50000" r="50000" b="5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 contourW="12700">
            <a:bevelT w="0" h="0"/>
            <a:contourClr>
              <a:schemeClr val="phClr">
                <a:shade val="80000"/>
              </a:schemeClr>
            </a:contourClr>
          </a:sp3d>
        </a:effectStyle>
        <a:effectStyle>
          <a:effectLst>
            <a:outerShdw blurRad="63500" dist="254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brightRoom" dir="tl">
              <a:rot lat="0" lon="0" rev="5400000"/>
            </a:lightRig>
          </a:scene3d>
          <a:sp3d contourW="12700">
            <a:bevelT w="25400" h="50800" prst="angle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355000"/>
              </a:schemeClr>
            </a:gs>
            <a:gs pos="40000">
              <a:schemeClr val="phClr">
                <a:tint val="85000"/>
                <a:satMod val="320000"/>
              </a:schemeClr>
            </a:gs>
            <a:gs pos="100000">
              <a:schemeClr val="phClr">
                <a:shade val="55000"/>
                <a:satMod val="300000"/>
              </a:schemeClr>
            </a:gs>
          </a:gsLst>
          <a:path path="circle">
            <a:fillToRect l="-24500" t="-20000" r="124500" b="12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"/>
                <a:satMod val="300000"/>
              </a:schemeClr>
              <a:schemeClr val="phClr">
                <a:tint val="90000"/>
                <a:satMod val="225000"/>
              </a:schemeClr>
            </a:duotone>
          </a:blip>
          <a:tile tx="0" ty="0" sx="90000" sy="90000" flip="x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Solstice</Template>
  <TotalTime>157</TotalTime>
  <Words>759</Words>
  <Application>Microsoft Office PowerPoint</Application>
  <PresentationFormat>On-screen Show (4:3)</PresentationFormat>
  <Paragraphs>99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Solstice</vt:lpstr>
      <vt:lpstr>HABITS OF MIND</vt:lpstr>
      <vt:lpstr>What are “habits of mind”?</vt:lpstr>
      <vt:lpstr>The 16 habits of mind are:</vt:lpstr>
      <vt:lpstr>Slide 4</vt:lpstr>
      <vt:lpstr>How does this apply to the English classroom?</vt:lpstr>
      <vt:lpstr>What does it look like?</vt:lpstr>
      <vt:lpstr>In summary…</vt:lpstr>
      <vt:lpstr>Another classroom example … </vt:lpstr>
      <vt:lpstr>What does it look like?</vt:lpstr>
      <vt:lpstr>A few last bits …</vt:lpstr>
      <vt:lpstr>Lloyd’s example:</vt:lpstr>
      <vt:lpstr>Looks like:</vt:lpstr>
      <vt:lpstr>In summary… </vt:lpstr>
    </vt:vector>
  </TitlesOfParts>
  <Company>Hillcrest 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HABITS OF MIND</dc:title>
  <dc:creator>eanderso</dc:creator>
  <cp:lastModifiedBy>eanderso</cp:lastModifiedBy>
  <cp:revision>13</cp:revision>
  <dcterms:created xsi:type="dcterms:W3CDTF">2009-07-30T23:38:28Z</dcterms:created>
  <dcterms:modified xsi:type="dcterms:W3CDTF">2009-08-05T01:37:41Z</dcterms:modified>
</cp:coreProperties>
</file>

<file path=docProps/thumbnail.jpeg>
</file>