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CD70F-E729-447B-8116-84325BAE1FEA}" type="datetimeFigureOut">
              <a:rPr lang="en-US" smtClean="0"/>
              <a:pPr/>
              <a:t>8/12/2010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EB53-3549-4725-95FF-F8DBB7091C0B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Comprehension </a:t>
            </a:r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Reading is thinking!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Inferring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Based on implied information – </a:t>
            </a:r>
            <a:r>
              <a:rPr lang="en-NZ" dirty="0" smtClean="0"/>
              <a:t>information</a:t>
            </a:r>
            <a:r>
              <a:rPr lang="en-NZ" dirty="0" smtClean="0"/>
              <a:t> that the author has not stated explicitly.</a:t>
            </a:r>
          </a:p>
          <a:p>
            <a:r>
              <a:rPr lang="en-NZ" dirty="0" smtClean="0"/>
              <a:t>Based on reader’s prior knowledge, </a:t>
            </a:r>
            <a:r>
              <a:rPr lang="en-NZ" dirty="0" smtClean="0"/>
              <a:t>information </a:t>
            </a:r>
            <a:r>
              <a:rPr lang="en-NZ" dirty="0" smtClean="0"/>
              <a:t>gained from the text, word and vocabulary knowledge.</a:t>
            </a:r>
          </a:p>
          <a:p>
            <a:r>
              <a:rPr lang="en-NZ" dirty="0" smtClean="0"/>
              <a:t>Reader works with the clues the author provided to gain deeper meaning.</a:t>
            </a:r>
          </a:p>
          <a:p>
            <a:r>
              <a:rPr lang="en-NZ" dirty="0" smtClean="0"/>
              <a:t>Learn to search for clues to confirm deeper meaning.</a:t>
            </a:r>
            <a:endParaRPr lang="en-N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Possible </a:t>
            </a:r>
            <a:r>
              <a:rPr lang="en-NZ" dirty="0" smtClean="0"/>
              <a:t>activities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Teaching how to infer </a:t>
            </a:r>
          </a:p>
          <a:p>
            <a:pPr>
              <a:buNone/>
            </a:pPr>
            <a:r>
              <a:rPr lang="en-NZ" dirty="0" smtClean="0"/>
              <a:t>eg “water dripped off the leaves and landed as puddles on the already sodden ground.”</a:t>
            </a:r>
          </a:p>
          <a:p>
            <a:pPr>
              <a:buNone/>
            </a:pPr>
            <a:r>
              <a:rPr lang="en-NZ" dirty="0" smtClean="0"/>
              <a:t>I can refer that it is raining, using clues and other strategies:</a:t>
            </a:r>
          </a:p>
          <a:p>
            <a:pPr>
              <a:buNone/>
            </a:pPr>
            <a:r>
              <a:rPr lang="en-NZ" dirty="0" smtClean="0"/>
              <a:t>Clues from text : water, dripped, landed, puddles, sodden</a:t>
            </a:r>
          </a:p>
          <a:p>
            <a:pPr>
              <a:buNone/>
            </a:pPr>
            <a:r>
              <a:rPr lang="en-NZ" dirty="0" smtClean="0"/>
              <a:t>Prior knowledge: that rain forms puddles</a:t>
            </a:r>
          </a:p>
          <a:p>
            <a:pPr>
              <a:buNone/>
            </a:pPr>
            <a:r>
              <a:rPr lang="en-NZ" dirty="0" smtClean="0"/>
              <a:t>Visualisation: I can see the rain hitting the leaves, bouncing off and splashing on the ground – there must be a lot of rain to make so many puddles.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eg2 “The letter was written on thin, yellowing paper and rustled when she unfolded it.”</a:t>
            </a:r>
            <a:endParaRPr lang="en-N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i="1" dirty="0" smtClean="0"/>
              <a:t>Rich questions to ask your students:</a:t>
            </a:r>
          </a:p>
          <a:p>
            <a:r>
              <a:rPr lang="en-NZ" dirty="0" smtClean="0"/>
              <a:t>What do you think the author is trying to tell use?</a:t>
            </a:r>
          </a:p>
          <a:p>
            <a:r>
              <a:rPr lang="en-NZ" dirty="0" smtClean="0"/>
              <a:t>What do you think the author means by this?</a:t>
            </a:r>
          </a:p>
          <a:p>
            <a:r>
              <a:rPr lang="en-NZ" dirty="0" smtClean="0"/>
              <a:t>How did you work this out?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b="1" i="1" dirty="0" smtClean="0"/>
              <a:t>Literal and inferred meanings.</a:t>
            </a:r>
          </a:p>
          <a:p>
            <a:endParaRPr lang="en-NZ" dirty="0" smtClean="0"/>
          </a:p>
          <a:p>
            <a:r>
              <a:rPr lang="en-NZ" b="1" dirty="0" smtClean="0"/>
              <a:t>What I know</a:t>
            </a:r>
            <a:r>
              <a:rPr lang="en-NZ" dirty="0" smtClean="0"/>
              <a:t>			</a:t>
            </a:r>
            <a:r>
              <a:rPr lang="en-NZ" b="1" dirty="0" smtClean="0"/>
              <a:t>	Evidence</a:t>
            </a:r>
          </a:p>
          <a:p>
            <a:r>
              <a:rPr lang="en-NZ" dirty="0" smtClean="0"/>
              <a:t>He is a dog				Use of “dog” “the pound”</a:t>
            </a:r>
          </a:p>
          <a:p>
            <a:r>
              <a:rPr lang="en-NZ" dirty="0" smtClean="0"/>
              <a:t>He is male				Use of “his” and “her”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What I feel</a:t>
            </a:r>
          </a:p>
          <a:p>
            <a:r>
              <a:rPr lang="en-NZ" dirty="0" smtClean="0"/>
              <a:t>He is a </a:t>
            </a:r>
            <a:r>
              <a:rPr lang="en-NZ" dirty="0" smtClean="0"/>
              <a:t>nuisance</a:t>
            </a:r>
            <a:r>
              <a:rPr lang="en-NZ" dirty="0" smtClean="0"/>
              <a:t>				The vet thinks Joe is crazy for </a:t>
            </a:r>
          </a:p>
          <a:p>
            <a:r>
              <a:rPr lang="en-NZ" dirty="0" smtClean="0"/>
              <a:t>					keeping him</a:t>
            </a:r>
          </a:p>
          <a:p>
            <a:r>
              <a:rPr lang="en-NZ" dirty="0" smtClean="0"/>
              <a:t>Is funny looking				The vet isn’t sure if he is a dog or </a:t>
            </a:r>
          </a:p>
          <a:p>
            <a:r>
              <a:rPr lang="en-NZ" dirty="0" smtClean="0"/>
              <a:t>					</a:t>
            </a:r>
            <a:r>
              <a:rPr lang="en-NZ" dirty="0" smtClean="0"/>
              <a:t>not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Why incorporate them into our teaching?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Effective readers learn to use a number of comprehension strategies as they process a text.</a:t>
            </a:r>
          </a:p>
          <a:p>
            <a:r>
              <a:rPr lang="en-NZ" dirty="0" smtClean="0"/>
              <a:t>It is important to build students’ knowledge and use of strategies.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There are a range of comprehension strategies…</a:t>
            </a:r>
            <a:br>
              <a:rPr lang="en-NZ" dirty="0" smtClean="0"/>
            </a:br>
            <a:r>
              <a:rPr lang="en-NZ" dirty="0" smtClean="0"/>
              <a:t>and I’m going to discuss 4 of them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/>
          <a:lstStyle/>
          <a:p>
            <a:r>
              <a:rPr lang="en-NZ" dirty="0" smtClean="0"/>
              <a:t>Making connections to prior knowledge</a:t>
            </a:r>
          </a:p>
          <a:p>
            <a:r>
              <a:rPr lang="en-NZ" dirty="0" smtClean="0"/>
              <a:t>Making predictions</a:t>
            </a:r>
          </a:p>
          <a:p>
            <a:r>
              <a:rPr lang="en-NZ" dirty="0" smtClean="0"/>
              <a:t>Visualising</a:t>
            </a:r>
          </a:p>
          <a:p>
            <a:r>
              <a:rPr lang="en-NZ" dirty="0" smtClean="0"/>
              <a:t>Inferring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Making connections to prior knowledge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Helps </a:t>
            </a:r>
            <a:r>
              <a:rPr lang="en-NZ" dirty="0" smtClean="0"/>
              <a:t>students </a:t>
            </a:r>
            <a:r>
              <a:rPr lang="en-NZ" dirty="0" smtClean="0"/>
              <a:t>make sense of new information before, </a:t>
            </a:r>
            <a:r>
              <a:rPr lang="en-NZ" dirty="0" smtClean="0"/>
              <a:t>during </a:t>
            </a:r>
            <a:r>
              <a:rPr lang="en-NZ" dirty="0" smtClean="0"/>
              <a:t>and </a:t>
            </a:r>
            <a:r>
              <a:rPr lang="en-NZ" dirty="0" smtClean="0"/>
              <a:t>after </a:t>
            </a:r>
            <a:r>
              <a:rPr lang="en-NZ" dirty="0" smtClean="0"/>
              <a:t>reading.</a:t>
            </a:r>
          </a:p>
          <a:p>
            <a:r>
              <a:rPr lang="en-NZ" dirty="0" smtClean="0"/>
              <a:t>They can draw </a:t>
            </a:r>
            <a:r>
              <a:rPr lang="en-NZ" dirty="0" smtClean="0"/>
              <a:t>on:</a:t>
            </a:r>
            <a:endParaRPr lang="en-NZ" dirty="0" smtClean="0"/>
          </a:p>
          <a:p>
            <a:r>
              <a:rPr lang="en-NZ" dirty="0" smtClean="0"/>
              <a:t>knowledge</a:t>
            </a:r>
            <a:r>
              <a:rPr lang="en-NZ" dirty="0" smtClean="0"/>
              <a:t>, </a:t>
            </a:r>
            <a:r>
              <a:rPr lang="en-NZ" dirty="0" smtClean="0"/>
              <a:t>beliefs </a:t>
            </a:r>
            <a:r>
              <a:rPr lang="en-NZ" dirty="0" smtClean="0"/>
              <a:t>and </a:t>
            </a:r>
            <a:r>
              <a:rPr lang="en-NZ" dirty="0" smtClean="0"/>
              <a:t>understanding </a:t>
            </a:r>
            <a:r>
              <a:rPr lang="en-NZ" dirty="0" smtClean="0"/>
              <a:t>of a topic they are reading about</a:t>
            </a:r>
          </a:p>
          <a:p>
            <a:r>
              <a:rPr lang="en-NZ" dirty="0" smtClean="0"/>
              <a:t>knowledge </a:t>
            </a:r>
            <a:r>
              <a:rPr lang="en-NZ" dirty="0" smtClean="0"/>
              <a:t>of the kind of text structure they are reading about</a:t>
            </a:r>
          </a:p>
          <a:p>
            <a:r>
              <a:rPr lang="en-NZ" dirty="0" smtClean="0"/>
              <a:t>world </a:t>
            </a:r>
            <a:r>
              <a:rPr lang="en-NZ" dirty="0" smtClean="0"/>
              <a:t>experiences</a:t>
            </a:r>
          </a:p>
          <a:p>
            <a:r>
              <a:rPr lang="en-NZ" dirty="0" smtClean="0"/>
              <a:t>knowledge </a:t>
            </a:r>
            <a:r>
              <a:rPr lang="en-NZ" dirty="0" smtClean="0"/>
              <a:t>of how authors write for different purposes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Possible activities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Brainstorm before reading – what they know about a topic.  After reading each section, stop and ask students to make links between what they already know and what they have read.</a:t>
            </a:r>
          </a:p>
          <a:p>
            <a:pPr>
              <a:buNone/>
            </a:pPr>
            <a:r>
              <a:rPr lang="en-NZ" dirty="0"/>
              <a:t>e</a:t>
            </a:r>
            <a:r>
              <a:rPr lang="en-NZ" dirty="0" smtClean="0"/>
              <a:t>g </a:t>
            </a:r>
            <a:r>
              <a:rPr lang="en-NZ" dirty="0" smtClean="0"/>
              <a:t>How did what you already know help you to understand what you’ve read?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Predicting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Reader tries to determine future ideas and events before they appear in the text.</a:t>
            </a:r>
          </a:p>
          <a:p>
            <a:r>
              <a:rPr lang="en-NZ" dirty="0" smtClean="0"/>
              <a:t>Good readers anticipate and predict to make educated guesses about what will be in the text.</a:t>
            </a:r>
          </a:p>
          <a:p>
            <a:r>
              <a:rPr lang="en-NZ" dirty="0" smtClean="0"/>
              <a:t>Use clues eg cover, </a:t>
            </a:r>
            <a:r>
              <a:rPr lang="en-NZ" dirty="0" smtClean="0"/>
              <a:t>title, </a:t>
            </a:r>
            <a:r>
              <a:rPr lang="en-NZ" dirty="0" smtClean="0"/>
              <a:t>sub-headings, illustrations, glossary</a:t>
            </a:r>
          </a:p>
          <a:p>
            <a:r>
              <a:rPr lang="en-NZ" dirty="0" smtClean="0"/>
              <a:t>As students read they test their predictions, monitoring and asking questions as they do so.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Possible activities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Provide one or more key words from each section of the text. Students use these key words to predict what each section will be about. Check and repredict.</a:t>
            </a:r>
          </a:p>
          <a:p>
            <a:r>
              <a:rPr lang="en-NZ" dirty="0"/>
              <a:t>e</a:t>
            </a:r>
            <a:r>
              <a:rPr lang="en-NZ" dirty="0" smtClean="0"/>
              <a:t>g </a:t>
            </a:r>
            <a:r>
              <a:rPr lang="en-NZ" dirty="0" smtClean="0"/>
              <a:t>look at a chapter’s contexts.</a:t>
            </a:r>
          </a:p>
          <a:p>
            <a:pPr>
              <a:buNone/>
            </a:pPr>
            <a:r>
              <a:rPr lang="en-NZ" dirty="0" smtClean="0"/>
              <a:t>Earth’s oil – prediction: will be about where oil comes from.</a:t>
            </a:r>
          </a:p>
          <a:p>
            <a:pPr>
              <a:buNone/>
            </a:pPr>
            <a:r>
              <a:rPr lang="en-NZ" dirty="0" smtClean="0"/>
              <a:t>Big business – prediction: will be about the huge size of the industry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Visualising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Strategy used to create a visual image of what they have read.</a:t>
            </a:r>
          </a:p>
          <a:p>
            <a:r>
              <a:rPr lang="en-NZ" dirty="0" smtClean="0"/>
              <a:t>Visualising helps students to learn to use their </a:t>
            </a:r>
            <a:r>
              <a:rPr lang="en-NZ" dirty="0" smtClean="0"/>
              <a:t>senses </a:t>
            </a:r>
            <a:r>
              <a:rPr lang="en-NZ" dirty="0" smtClean="0"/>
              <a:t>and their </a:t>
            </a:r>
            <a:r>
              <a:rPr lang="en-NZ" dirty="0" smtClean="0"/>
              <a:t>imagination </a:t>
            </a:r>
            <a:r>
              <a:rPr lang="en-NZ" dirty="0" smtClean="0"/>
              <a:t>to help make the text come alive. Helps them remember what they are reading.</a:t>
            </a:r>
          </a:p>
          <a:p>
            <a:pPr>
              <a:buNone/>
            </a:pPr>
            <a:r>
              <a:rPr lang="en-NZ" dirty="0" smtClean="0"/>
              <a:t>“Creating a movie in your head.”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Possible activities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Model “The picture I get is… because…”</a:t>
            </a:r>
          </a:p>
          <a:p>
            <a:pPr>
              <a:buNone/>
            </a:pPr>
            <a:r>
              <a:rPr lang="en-NZ" dirty="0" smtClean="0"/>
              <a:t>	“When I read this, I saw… because…”</a:t>
            </a:r>
          </a:p>
          <a:p>
            <a:r>
              <a:rPr lang="en-NZ" dirty="0" smtClean="0"/>
              <a:t>Sketching: students read a section of text and then complete a simple sketch of what they have read.</a:t>
            </a:r>
          </a:p>
          <a:p>
            <a:r>
              <a:rPr lang="en-NZ" dirty="0" smtClean="0"/>
              <a:t>Charting images – what do I see, hear, or how do I feel as I read? Why is this? (words, phrases, structure).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564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Comprehension strategies</vt:lpstr>
      <vt:lpstr>Why incorporate them into our teaching?</vt:lpstr>
      <vt:lpstr>There are a range of comprehension strategies… and I’m going to discuss 4 of them</vt:lpstr>
      <vt:lpstr>Making connections to prior knowledge</vt:lpstr>
      <vt:lpstr>Possible activities </vt:lpstr>
      <vt:lpstr>Predicting</vt:lpstr>
      <vt:lpstr>Possible activities</vt:lpstr>
      <vt:lpstr>Visualising </vt:lpstr>
      <vt:lpstr>Possible activities</vt:lpstr>
      <vt:lpstr>Inferring</vt:lpstr>
      <vt:lpstr>Possible activities</vt:lpstr>
      <vt:lpstr>Slide 12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Comprehension straegies</dc:title>
  <dc:creator>abaumberg</dc:creator>
  <cp:lastModifiedBy>abaumberg</cp:lastModifiedBy>
  <cp:revision>25</cp:revision>
  <dcterms:created xsi:type="dcterms:W3CDTF">2010-06-15T00:19:03Z</dcterms:created>
  <dcterms:modified xsi:type="dcterms:W3CDTF">2010-08-12T03:05:29Z</dcterms:modified>
</cp:coreProperties>
</file>